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1144" r:id="rId3"/>
    <p:sldId id="1142" r:id="rId4"/>
    <p:sldId id="1149" r:id="rId5"/>
    <p:sldId id="1135" r:id="rId6"/>
    <p:sldId id="1138" r:id="rId7"/>
    <p:sldId id="1137" r:id="rId8"/>
    <p:sldId id="1133" r:id="rId9"/>
    <p:sldId id="1136" r:id="rId10"/>
    <p:sldId id="1040" r:id="rId11"/>
    <p:sldId id="265" r:id="rId12"/>
    <p:sldId id="271" r:id="rId13"/>
    <p:sldId id="266" r:id="rId14"/>
    <p:sldId id="273" r:id="rId15"/>
    <p:sldId id="260" r:id="rId16"/>
    <p:sldId id="1130" r:id="rId17"/>
    <p:sldId id="1148" r:id="rId18"/>
    <p:sldId id="1143" r:id="rId19"/>
    <p:sldId id="1131" r:id="rId20"/>
    <p:sldId id="1150" r:id="rId21"/>
    <p:sldId id="1145" r:id="rId22"/>
    <p:sldId id="1146" r:id="rId23"/>
    <p:sldId id="1147" r:id="rId24"/>
    <p:sldId id="1113" r:id="rId25"/>
    <p:sldId id="1129" r:id="rId26"/>
    <p:sldId id="1117" r:id="rId27"/>
    <p:sldId id="257" r:id="rId28"/>
    <p:sldId id="1025" r:id="rId29"/>
    <p:sldId id="1027" r:id="rId30"/>
    <p:sldId id="276" r:id="rId31"/>
    <p:sldId id="268" r:id="rId32"/>
    <p:sldId id="26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gnyteDrive\highstreet\Shared\Projects\B0413%20KDOT%20Strategic%20Support\Funding%20&amp;%20Finance\State%20Comparis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u="sng" dirty="0"/>
              <a:t> Disbursements for Highways per Total Lane Miles (2016) </a:t>
            </a:r>
          </a:p>
        </c:rich>
      </c:tx>
      <c:layout>
        <c:manualLayout>
          <c:xMode val="edge"/>
          <c:yMode val="edge"/>
          <c:x val="0.1339547562707857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DistPerMile!$B$1</c:f>
              <c:strCache>
                <c:ptCount val="1"/>
                <c:pt idx="0">
                  <c:v> Disbursements for Highways per Total Lane Miles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DistPerMile!$A$2:$A$6</c:f>
              <c:strCache>
                <c:ptCount val="5"/>
                <c:pt idx="0">
                  <c:v>Kansas</c:v>
                </c:pt>
                <c:pt idx="1">
                  <c:v>Missouri</c:v>
                </c:pt>
                <c:pt idx="2">
                  <c:v>Nebraska</c:v>
                </c:pt>
                <c:pt idx="3">
                  <c:v>Iowa</c:v>
                </c:pt>
                <c:pt idx="4">
                  <c:v>Oklahoma</c:v>
                </c:pt>
              </c:strCache>
            </c:strRef>
          </c:cat>
          <c:val>
            <c:numRef>
              <c:f>DistPerMile!$B$2:$B$6</c:f>
              <c:numCache>
                <c:formatCode>"$"#,##0_);\("$"#,##0\)</c:formatCode>
                <c:ptCount val="5"/>
                <c:pt idx="0">
                  <c:v>5425.7770965101481</c:v>
                </c:pt>
                <c:pt idx="1">
                  <c:v>8130.8598032825121</c:v>
                </c:pt>
                <c:pt idx="2">
                  <c:v>9155.7141108339529</c:v>
                </c:pt>
                <c:pt idx="3">
                  <c:v>9268.9764005818561</c:v>
                </c:pt>
                <c:pt idx="4">
                  <c:v>14126.733647971741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0-4063-B7F5-59D3A3DCE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85177536"/>
        <c:axId val="785178192"/>
      </c:barChart>
      <c:catAx>
        <c:axId val="785177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178192"/>
        <c:crosses val="autoZero"/>
        <c:auto val="1"/>
        <c:lblAlgn val="ctr"/>
        <c:lblOffset val="100"/>
        <c:noMultiLvlLbl val="0"/>
      </c:catAx>
      <c:valAx>
        <c:axId val="78517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17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5-Year Average Fatalities (2012-2016)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E6A300"/>
            </a:solidFill>
          </c:spPr>
          <c:dPt>
            <c:idx val="0"/>
            <c:bubble3D val="0"/>
            <c:spPr>
              <a:solidFill>
                <a:srgbClr val="E6A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B9-4872-898A-A1524D7729D5}"/>
              </c:ext>
            </c:extLst>
          </c:dPt>
          <c:dPt>
            <c:idx val="1"/>
            <c:bubble3D val="0"/>
            <c:spPr>
              <a:solidFill>
                <a:srgbClr val="16469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B9-4872-898A-A1524D7729D5}"/>
              </c:ext>
            </c:extLst>
          </c:dPt>
          <c:dLbls>
            <c:dLbl>
              <c:idx val="0"/>
              <c:layout>
                <c:manualLayout>
                  <c:x val="-9.2791723341154278E-2"/>
                  <c:y val="0.1212973550632526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B9-4872-898A-A1524D7729D5}"/>
                </c:ext>
              </c:extLst>
            </c:dLbl>
            <c:dLbl>
              <c:idx val="1"/>
              <c:layout>
                <c:manualLayout>
                  <c:x val="9.7363677620506614E-2"/>
                  <c:y val="-0.127324198601559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B9-4872-898A-A1524D772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Sheet1!$A$1:$B$1</c:f>
              <c:strCache>
                <c:ptCount val="2"/>
                <c:pt idx="0">
                  <c:v>Urban Fatalities</c:v>
                </c:pt>
                <c:pt idx="1">
                  <c:v>Rural Fatalities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126</c:v>
                </c:pt>
                <c:pt idx="1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B9-4872-898A-A1524D772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F8394-D74C-4511-AB2F-0CF59F82FA2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8914A-DCB2-446E-8335-E697088F9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0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http://www.trackstatedollars.org/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61E36-6801-4419-9F33-BEC2BD10898B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C9D37-F985-40B5-8C24-72111476BAC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8/6/2018</a:t>
            </a:r>
          </a:p>
        </p:txBody>
      </p:sp>
    </p:spTree>
    <p:extLst>
      <p:ext uri="{BB962C8B-B14F-4D97-AF65-F5344CB8AC3E}">
        <p14:creationId xmlns:p14="http://schemas.microsoft.com/office/powerpoint/2010/main" val="151343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61E36-6801-4419-9F33-BEC2BD1089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75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61E36-6801-4419-9F33-BEC2BD1089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8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61E36-6801-4419-9F33-BEC2BD1089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2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61E36-6801-4419-9F33-BEC2BD1089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8/6/2018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61E36-6801-4419-9F33-BEC2BD1089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28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F2A9-4289-4407-8FF6-F2F1B99BC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6288E-04A9-4A51-B714-EDF495A07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E57F9-AF81-4E10-8991-2E2A65002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9B1-611E-4B9B-8CE5-F2619839AE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8FC5-5007-43B8-BFE5-C5C6665D1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4CAFF-3078-4ACD-961E-102E857B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CB9-ECAB-4D52-BE23-C69151C54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3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1410-911C-4C55-8FDC-BB8A8E5A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E357E-4BAD-412D-A91F-FE6CA11B3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BF622-C024-4E5F-BDA5-5DA732CB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9B1-611E-4B9B-8CE5-F2619839AE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64EC8-D4B3-442E-9D1D-02D2D14B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2A5DB-0FF6-4D69-B350-04DDF122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CB9-ECAB-4D52-BE23-C69151C54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3D0834-A962-4E52-87EE-7C3E7684F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DCC83-8379-460F-93FB-BB8D8F0A0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93738-F020-4119-8BD8-39B434D5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9B1-611E-4B9B-8CE5-F2619839AE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28C70-F96A-42D7-8C73-E0E135A4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18E33-654A-4C24-AD0A-42F804FA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CB9-ECAB-4D52-BE23-C69151C54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7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BE3196-2A1A-6B4E-8462-81A812D31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-767643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5952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660E23-4872-4943-BE18-CB9D49AC86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-767643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325511"/>
            <a:ext cx="10515600" cy="1175808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837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09600" y="6172200"/>
            <a:ext cx="109728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24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B17C-D56A-4099-B633-6F392208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0200A-6CC0-461D-9040-E06DFA3D6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0059D-74C2-41AC-80D8-6B3845FA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9B1-611E-4B9B-8CE5-F2619839AE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C4F02-9E39-46B4-948B-3D42707E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9C90E-158A-4BF3-982E-E2EB17C3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CB9-ECAB-4D52-BE23-C69151C54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0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272D3-5B2A-4A2F-A00D-151070CE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E89EB-41AB-4704-AD34-43AA6CA20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1A7AF-CAB3-4EFD-8BAE-14E62365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9B1-611E-4B9B-8CE5-F2619839AE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C6493-649A-4157-BCBB-EE499888F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239F4-9FEF-4F4C-911C-CE98FC75D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CB9-ECAB-4D52-BE23-C69151C54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3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00782-2151-4D59-B1A8-33835ABA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F37B4-9BB2-4377-A1B1-714E9CCEE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1E73C-A752-4A57-B592-D3393A9B8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80BDE-A342-47FB-929B-5BEE9385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9B1-611E-4B9B-8CE5-F2619839AE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E4DF1-C6DC-4533-96B3-92433D31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D2F0C-A0E1-4983-8CE8-ABBCE121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CB9-ECAB-4D52-BE23-C69151C54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5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84AF0-E976-42A3-9164-131C4C74E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4A915-438A-4784-84ED-A888600F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43AEE-7A96-4268-A3D6-4C34DD869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204BD-EEDB-4710-9136-19FA3824D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9C224-0978-4C41-883C-6DE50A090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7D6F58-4B27-46B9-B936-D0F6CD04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9B1-611E-4B9B-8CE5-F2619839AE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E71B65-1BD1-4664-9D03-FF07FF299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4AAD40-C5D4-4D0F-80B7-3D925772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CB9-ECAB-4D52-BE23-C69151C54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A36C9-A5BE-4A90-A072-B871150FF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E1788-49F3-4433-8975-67C394830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9B1-611E-4B9B-8CE5-F2619839AE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89DA6-A496-4822-AB98-FD06E1B24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6446D-DC6D-4727-AF1B-0B18E432B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CB9-ECAB-4D52-BE23-C69151C54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9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352EA6-C923-4ADE-B4F7-A49C1973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9B1-611E-4B9B-8CE5-F2619839AE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94E211-1CB7-403B-8B7D-2CE3C5FE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58A2F-D336-46AE-A674-A82080B6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CB9-ECAB-4D52-BE23-C69151C54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6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C000-0817-4C52-9664-6DB97166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DFEED-0352-41AE-AAE1-FF3C7097D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F980B-4BDF-42BD-93FE-A8BF1E930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A1EDF-7131-47AC-A8BE-072A8B91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9B1-611E-4B9B-8CE5-F2619839AE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DF960-C3FB-4F9F-963D-4AA56CD5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131BC-97A5-4FE8-83C2-EBBE0886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CB9-ECAB-4D52-BE23-C69151C54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0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980E-3126-44F5-8023-8C83CEC8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52154-B8E7-42F1-AB6E-996032625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92A30-9ADE-417F-920E-4AD09BA8B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3D0BC-8AA0-4A39-8671-5235F496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F9B1-611E-4B9B-8CE5-F2619839AE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90025-91DD-4981-89B1-06FEB6AD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E9532-DD75-421A-BCCC-912BAC2E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7CB9-ECAB-4D52-BE23-C69151C54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7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417B23-2FDB-435F-BA0F-FD47117C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E14CF-F933-4D68-B5B9-3EC80DE3C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B8D86-E283-49A0-BC36-24E99CF3A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4F9B1-611E-4B9B-8CE5-F2619839AE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1D50B-545B-4923-9C91-9164A5C39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57A3A-94B1-4B9F-A2C3-7FF06926B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E7CB9-ECAB-4D52-BE23-C69151C54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2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kansascontractor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A63C-BB85-41A0-BFFC-032C9FFF2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49" y="3822811"/>
            <a:ext cx="10901471" cy="1236440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Joint Legislative Transportation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Vision Task Force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Michael White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D4894-8BD9-42B5-BF95-8BC0B71A4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5795963"/>
            <a:ext cx="10901471" cy="560388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October 30,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239A2-E0A2-476F-A434-039A4EEFF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6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0929B-0301-49BE-90A6-DE07DE56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7"/>
            <a:ext cx="11277600" cy="1325563"/>
          </a:xfrm>
        </p:spPr>
        <p:txBody>
          <a:bodyPr/>
          <a:lstStyle/>
          <a:p>
            <a:r>
              <a:rPr lang="en-US" dirty="0"/>
              <a:t>Comparison to neighboring states - disbursements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665614D-98B3-4628-AC37-D1185C5D759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96409" y="1600200"/>
          <a:ext cx="9399181" cy="41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A8D34EE-B6F7-4280-9574-5DC96CE36CA2}"/>
              </a:ext>
            </a:extLst>
          </p:cNvPr>
          <p:cNvSpPr txBox="1"/>
          <p:nvPr/>
        </p:nvSpPr>
        <p:spPr>
          <a:xfrm>
            <a:off x="9732335" y="5892309"/>
            <a:ext cx="2360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FHWA Highway Statistics 2016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974208-88B7-4B58-9FF0-430C5478CF01}"/>
              </a:ext>
            </a:extLst>
          </p:cNvPr>
          <p:cNvSpPr/>
          <p:nvPr/>
        </p:nvSpPr>
        <p:spPr>
          <a:xfrm>
            <a:off x="1594884" y="4768997"/>
            <a:ext cx="4666216" cy="4253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1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C347-8798-473A-864D-0B59C255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70" y="9194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A History Of Advocacy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51A03A-5BAE-4B87-89DB-7BCA59706F72}"/>
              </a:ext>
            </a:extLst>
          </p:cNvPr>
          <p:cNvSpPr/>
          <p:nvPr/>
        </p:nvSpPr>
        <p:spPr>
          <a:xfrm>
            <a:off x="0" y="0"/>
            <a:ext cx="12192000" cy="1104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AB7E5-00A7-43AC-9511-0C61635B26F6}"/>
              </a:ext>
            </a:extLst>
          </p:cNvPr>
          <p:cNvSpPr/>
          <p:nvPr/>
        </p:nvSpPr>
        <p:spPr>
          <a:xfrm>
            <a:off x="0" y="230188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52B40-3784-4C7A-8FFC-26D1D567F974}"/>
              </a:ext>
            </a:extLst>
          </p:cNvPr>
          <p:cNvSpPr/>
          <p:nvPr/>
        </p:nvSpPr>
        <p:spPr>
          <a:xfrm>
            <a:off x="0" y="576262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3BD68D-61A4-4B30-98A3-C4F19030F884}"/>
              </a:ext>
            </a:extLst>
          </p:cNvPr>
          <p:cNvSpPr/>
          <p:nvPr/>
        </p:nvSpPr>
        <p:spPr>
          <a:xfrm>
            <a:off x="0" y="5729288"/>
            <a:ext cx="12192000" cy="1104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A7EFD5-590F-41CF-8929-A8B5FBE53200}"/>
              </a:ext>
            </a:extLst>
          </p:cNvPr>
          <p:cNvSpPr/>
          <p:nvPr/>
        </p:nvSpPr>
        <p:spPr>
          <a:xfrm>
            <a:off x="0" y="5959476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0D1EFE-5C3F-415D-A1BA-1A01543DCE31}"/>
              </a:ext>
            </a:extLst>
          </p:cNvPr>
          <p:cNvSpPr/>
          <p:nvPr/>
        </p:nvSpPr>
        <p:spPr>
          <a:xfrm>
            <a:off x="0" y="6305550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685A1C2-51A4-4F00-91F5-1B64542D70C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70100"/>
            <a:ext cx="10515600" cy="99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prstClr val="black"/>
                </a:solidFill>
                <a:cs typeface="Arial"/>
                <a:sym typeface="Arial"/>
              </a:rPr>
              <a:t>	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378606-304D-40F2-BC67-B9C2D84350CE}"/>
              </a:ext>
            </a:extLst>
          </p:cNvPr>
          <p:cNvSpPr txBox="1"/>
          <p:nvPr/>
        </p:nvSpPr>
        <p:spPr>
          <a:xfrm>
            <a:off x="571500" y="1955320"/>
            <a:ext cx="81534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00" dirty="0">
                <a:solidFill>
                  <a:prstClr val="black"/>
                </a:solidFill>
                <a:cs typeface="Arial"/>
                <a:sym typeface="Arial"/>
              </a:rPr>
              <a:t>Comprehensive Highway Program (1989-1997) – $3.9 B Projects</a:t>
            </a:r>
          </a:p>
          <a:p>
            <a:pPr>
              <a:defRPr/>
            </a:pPr>
            <a:r>
              <a:rPr lang="en-US" sz="1300" dirty="0">
                <a:solidFill>
                  <a:prstClr val="black"/>
                </a:solidFill>
                <a:cs typeface="Arial"/>
                <a:sym typeface="Arial"/>
              </a:rPr>
              <a:t>	Funding Highways &amp; Transit</a:t>
            </a:r>
          </a:p>
          <a:p>
            <a:pPr>
              <a:defRPr/>
            </a:pPr>
            <a:r>
              <a:rPr lang="en-US" sz="1300" dirty="0">
                <a:solidFill>
                  <a:prstClr val="black"/>
                </a:solidFill>
                <a:cs typeface="Arial"/>
                <a:sym typeface="Arial"/>
              </a:rPr>
              <a:t>	Focus on Preservation</a:t>
            </a:r>
          </a:p>
          <a:p>
            <a:pPr>
              <a:defRPr/>
            </a:pPr>
            <a:r>
              <a:rPr lang="en-US" sz="1300" dirty="0">
                <a:solidFill>
                  <a:prstClr val="black"/>
                </a:solidFill>
                <a:cs typeface="Arial"/>
                <a:sym typeface="Arial"/>
              </a:rPr>
              <a:t>	Paid for by 7 cents MFT, $.25 sales tax, registration fees -50% cars, 33% trucks </a:t>
            </a:r>
          </a:p>
          <a:p>
            <a:pPr>
              <a:defRPr/>
            </a:pPr>
            <a:r>
              <a:rPr lang="en-US" sz="1300" dirty="0">
                <a:solidFill>
                  <a:prstClr val="black"/>
                </a:solidFill>
                <a:cs typeface="Arial"/>
                <a:sym typeface="Arial"/>
              </a:rPr>
              <a:t>	$890 M in bonds	</a:t>
            </a:r>
          </a:p>
          <a:p>
            <a:pPr>
              <a:defRPr/>
            </a:pPr>
            <a:endParaRPr lang="en-US" sz="1300" dirty="0">
              <a:solidFill>
                <a:prstClr val="black"/>
              </a:solidFill>
              <a:cs typeface="Arial"/>
              <a:sym typeface="Arial"/>
            </a:endParaRPr>
          </a:p>
          <a:p>
            <a:pPr>
              <a:defRPr/>
            </a:pPr>
            <a:r>
              <a:rPr lang="en-US" sz="1300" dirty="0">
                <a:solidFill>
                  <a:prstClr val="black"/>
                </a:solidFill>
                <a:cs typeface="Arial"/>
                <a:sym typeface="Arial"/>
              </a:rPr>
              <a:t>Comprehensive Transportation Program (2000-2009) –$ 12.9 B Projects</a:t>
            </a:r>
          </a:p>
          <a:p>
            <a:pPr>
              <a:defRPr/>
            </a:pPr>
            <a:r>
              <a:rPr lang="en-US" sz="1300" dirty="0">
                <a:solidFill>
                  <a:prstClr val="black"/>
                </a:solidFill>
                <a:cs typeface="Arial"/>
                <a:sym typeface="Arial"/>
              </a:rPr>
              <a:t>	Funded Aviation and Rail for the first time</a:t>
            </a:r>
          </a:p>
          <a:p>
            <a:pPr>
              <a:defRPr/>
            </a:pPr>
            <a:r>
              <a:rPr lang="en-US" sz="1300" dirty="0">
                <a:solidFill>
                  <a:prstClr val="black"/>
                </a:solidFill>
                <a:cs typeface="Arial"/>
                <a:sym typeface="Arial"/>
              </a:rPr>
              <a:t>	Focused on Expansion</a:t>
            </a:r>
          </a:p>
          <a:p>
            <a:pPr>
              <a:defRPr/>
            </a:pPr>
            <a:r>
              <a:rPr lang="en-US" sz="1300" dirty="0">
                <a:solidFill>
                  <a:prstClr val="black"/>
                </a:solidFill>
                <a:cs typeface="Arial"/>
                <a:sym typeface="Arial"/>
              </a:rPr>
              <a:t>	4 cents MFT phased, $995 M in Bonds</a:t>
            </a:r>
          </a:p>
          <a:p>
            <a:pPr>
              <a:defRPr/>
            </a:pPr>
            <a:r>
              <a:rPr lang="en-US" sz="1300" dirty="0">
                <a:solidFill>
                  <a:prstClr val="black"/>
                </a:solidFill>
                <a:cs typeface="Arial"/>
                <a:sym typeface="Arial"/>
              </a:rPr>
              <a:t>	Funding adjusted in 2002</a:t>
            </a:r>
          </a:p>
          <a:p>
            <a:pPr>
              <a:defRPr/>
            </a:pPr>
            <a:r>
              <a:rPr lang="en-US" sz="1300" dirty="0">
                <a:solidFill>
                  <a:prstClr val="black"/>
                </a:solidFill>
                <a:cs typeface="Arial"/>
                <a:sym typeface="Arial"/>
              </a:rPr>
              <a:t>	increased MFT by 2 cents phased, $.45 increase in sales tax, registration fees - $5 for cars, $2-$10 trucks, 	$1.272 B in Bonds</a:t>
            </a:r>
          </a:p>
          <a:p>
            <a:pPr>
              <a:defRPr/>
            </a:pPr>
            <a:endParaRPr lang="en-US" sz="1300" dirty="0">
              <a:solidFill>
                <a:prstClr val="black"/>
              </a:solidFill>
              <a:cs typeface="Arial"/>
              <a:sym typeface="Arial"/>
            </a:endParaRPr>
          </a:p>
          <a:p>
            <a:pPr>
              <a:defRPr/>
            </a:pPr>
            <a:r>
              <a:rPr lang="en-US" sz="1300" dirty="0">
                <a:solidFill>
                  <a:prstClr val="black"/>
                </a:solidFill>
                <a:cs typeface="Arial"/>
                <a:sym typeface="Arial"/>
              </a:rPr>
              <a:t>Transportation Works for Kansas Program (2010-2020) –$ 8.2 B Program</a:t>
            </a:r>
          </a:p>
          <a:p>
            <a:pPr>
              <a:defRPr/>
            </a:pPr>
            <a:r>
              <a:rPr lang="en-US" sz="1300" dirty="0">
                <a:solidFill>
                  <a:prstClr val="black"/>
                </a:solidFill>
                <a:cs typeface="Arial"/>
                <a:sym typeface="Arial"/>
              </a:rPr>
              <a:t>	Focus on Preservation &amp; Economic Development</a:t>
            </a:r>
          </a:p>
          <a:p>
            <a:pPr>
              <a:defRPr/>
            </a:pPr>
            <a:r>
              <a:rPr lang="en-US" sz="1300" dirty="0">
                <a:solidFill>
                  <a:prstClr val="black"/>
                </a:solidFill>
                <a:cs typeface="Arial"/>
                <a:sym typeface="Arial"/>
              </a:rPr>
              <a:t>	Funded with 1 cent sales tax, and registration increases, 			</a:t>
            </a:r>
          </a:p>
          <a:p>
            <a:pPr>
              <a:defRPr/>
            </a:pPr>
            <a:r>
              <a:rPr lang="en-US" sz="1300" dirty="0">
                <a:solidFill>
                  <a:prstClr val="black"/>
                </a:solidFill>
                <a:cs typeface="Arial"/>
                <a:sym typeface="Arial"/>
              </a:rPr>
              <a:t>	bonding for 18% overall revenue</a:t>
            </a:r>
          </a:p>
          <a:p>
            <a:pPr>
              <a:defRPr/>
            </a:pPr>
            <a:endParaRPr lang="en-US" sz="1500" dirty="0">
              <a:solidFill>
                <a:prstClr val="black"/>
              </a:solidFill>
              <a:cs typeface="Arial"/>
              <a:sym typeface="Arial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  <a:sym typeface="Arial"/>
            </a:endParaRP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cs typeface="Arial"/>
                <a:sym typeface="Arial"/>
              </a:rPr>
              <a:t>				-</a:t>
            </a:r>
            <a:r>
              <a:rPr lang="en-US" dirty="0" err="1">
                <a:solidFill>
                  <a:prstClr val="black"/>
                </a:solidFill>
                <a:cs typeface="Arial"/>
                <a:sym typeface="Arial"/>
              </a:rPr>
              <a:t>cont</a:t>
            </a:r>
            <a:r>
              <a:rPr lang="en-US" dirty="0">
                <a:solidFill>
                  <a:prstClr val="black"/>
                </a:solidFill>
                <a:cs typeface="Arial"/>
                <a:sym typeface="Arial"/>
              </a:rPr>
              <a:t>-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cs typeface="Arial"/>
                <a:sym typeface="Arial"/>
              </a:rPr>
              <a:t>	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1936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B03E3-7246-4791-B09E-D9EA72D6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365125"/>
            <a:ext cx="99441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Industry 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821E1-D605-49A2-BD5C-B56D1CA49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350" y="1400961"/>
            <a:ext cx="5443538" cy="464106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Bus Tours held with legislators to educate about system conditions and funding needs.  </a:t>
            </a:r>
          </a:p>
          <a:p>
            <a:r>
              <a:rPr lang="en-US" dirty="0">
                <a:solidFill>
                  <a:schemeClr val="bg1"/>
                </a:solidFill>
              </a:rPr>
              <a:t>Worked with the Legislature to secure an additional $60 million for transportation funding in the 2018 session.</a:t>
            </a:r>
          </a:p>
          <a:p>
            <a:r>
              <a:rPr lang="en-US" dirty="0">
                <a:solidFill>
                  <a:schemeClr val="bg1"/>
                </a:solidFill>
              </a:rPr>
              <a:t>2018 Task Force legislation to meet around the state to gather system needs and create momentum for a new transportation plan in 2019.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6C2F1-9BA6-43B8-9740-AE59F475B512}"/>
              </a:ext>
            </a:extLst>
          </p:cNvPr>
          <p:cNvSpPr/>
          <p:nvPr/>
        </p:nvSpPr>
        <p:spPr>
          <a:xfrm>
            <a:off x="0" y="0"/>
            <a:ext cx="139065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26FC8-8C51-44C8-A42A-8731A04A3DE1}"/>
              </a:ext>
            </a:extLst>
          </p:cNvPr>
          <p:cNvSpPr/>
          <p:nvPr/>
        </p:nvSpPr>
        <p:spPr>
          <a:xfrm>
            <a:off x="266700" y="0"/>
            <a:ext cx="28575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1B53F2-924C-48DD-97D9-155037374F5D}"/>
              </a:ext>
            </a:extLst>
          </p:cNvPr>
          <p:cNvSpPr/>
          <p:nvPr/>
        </p:nvSpPr>
        <p:spPr>
          <a:xfrm>
            <a:off x="838200" y="0"/>
            <a:ext cx="28575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3080C1-D89D-42E1-9B82-F44F4FC0B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291"/>
          <a:stretch/>
        </p:blipFill>
        <p:spPr>
          <a:xfrm>
            <a:off x="7196863" y="929157"/>
            <a:ext cx="4521190" cy="498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6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A63C-BB85-41A0-BFFC-032C9FFF2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Transportation Task Force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D4894-8BD9-42B5-BF95-8BC0B71A4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4967"/>
            <a:ext cx="9144000" cy="4851849"/>
          </a:xfrm>
        </p:spPr>
        <p:txBody>
          <a:bodyPr>
            <a:normAutofit/>
          </a:bodyPr>
          <a:lstStyle/>
          <a:p>
            <a:pPr algn="l"/>
            <a:endParaRPr lang="en-US" sz="3600" dirty="0">
              <a:solidFill>
                <a:schemeClr val="bg1"/>
              </a:solidFill>
            </a:endParaRPr>
          </a:p>
          <a:p>
            <a:pPr algn="l"/>
            <a:endParaRPr lang="en-US" sz="3600" dirty="0">
              <a:solidFill>
                <a:schemeClr val="bg1"/>
              </a:solidFill>
            </a:endParaRPr>
          </a:p>
          <a:p>
            <a:pPr algn="l"/>
            <a:endParaRPr lang="en-US" sz="3600" dirty="0">
              <a:solidFill>
                <a:schemeClr val="bg1"/>
              </a:solidFill>
            </a:endParaRPr>
          </a:p>
          <a:p>
            <a:pPr algn="l"/>
            <a:endParaRPr lang="en-US" sz="3600" dirty="0">
              <a:solidFill>
                <a:schemeClr val="bg1"/>
              </a:solidFill>
            </a:endParaRPr>
          </a:p>
          <a:p>
            <a:pPr algn="l"/>
            <a:endParaRPr lang="en-US" sz="3600" dirty="0">
              <a:solidFill>
                <a:schemeClr val="bg1"/>
              </a:solidFill>
            </a:endParaRPr>
          </a:p>
          <a:p>
            <a:pPr algn="l"/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 descr="A black sign with white text&#10;&#10;Description generated with high confidence">
            <a:extLst>
              <a:ext uri="{FF2B5EF4-FFF2-40B4-BE49-F238E27FC236}">
                <a16:creationId xmlns:a16="http://schemas.microsoft.com/office/drawing/2014/main" id="{8F499EAD-5C65-4106-8469-C136A9438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95" y="2298122"/>
            <a:ext cx="4218215" cy="281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12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C347-8798-473A-864D-0B59C255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70" y="9194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Current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8498-607A-4731-AA13-A691EF97F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0629"/>
            <a:ext cx="10515600" cy="350996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Transportation Task Force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34 members: made up of public officials, industry representatives and stakeholders.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Goals: to review current status of T-WORKS, current needs of the transportation system, travel the state gathering input on community needs and recommend funding for the system.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Will make a recommendation following the meetings around the state in January 2019.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51A03A-5BAE-4B87-89DB-7BCA59706F72}"/>
              </a:ext>
            </a:extLst>
          </p:cNvPr>
          <p:cNvSpPr/>
          <p:nvPr/>
        </p:nvSpPr>
        <p:spPr>
          <a:xfrm>
            <a:off x="0" y="0"/>
            <a:ext cx="12192000" cy="1104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AB7E5-00A7-43AC-9511-0C61635B26F6}"/>
              </a:ext>
            </a:extLst>
          </p:cNvPr>
          <p:cNvSpPr/>
          <p:nvPr/>
        </p:nvSpPr>
        <p:spPr>
          <a:xfrm>
            <a:off x="0" y="230188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52B40-3784-4C7A-8FFC-26D1D567F974}"/>
              </a:ext>
            </a:extLst>
          </p:cNvPr>
          <p:cNvSpPr/>
          <p:nvPr/>
        </p:nvSpPr>
        <p:spPr>
          <a:xfrm>
            <a:off x="0" y="576262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3BD68D-61A4-4B30-98A3-C4F19030F884}"/>
              </a:ext>
            </a:extLst>
          </p:cNvPr>
          <p:cNvSpPr/>
          <p:nvPr/>
        </p:nvSpPr>
        <p:spPr>
          <a:xfrm>
            <a:off x="0" y="5729288"/>
            <a:ext cx="12192000" cy="1104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A7EFD5-590F-41CF-8929-A8B5FBE53200}"/>
              </a:ext>
            </a:extLst>
          </p:cNvPr>
          <p:cNvSpPr/>
          <p:nvPr/>
        </p:nvSpPr>
        <p:spPr>
          <a:xfrm>
            <a:off x="0" y="5959476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0D1EFE-5C3F-415D-A1BA-1A01543DCE31}"/>
              </a:ext>
            </a:extLst>
          </p:cNvPr>
          <p:cNvSpPr/>
          <p:nvPr/>
        </p:nvSpPr>
        <p:spPr>
          <a:xfrm>
            <a:off x="0" y="6305550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B03E3-7246-4791-B09E-D9EA72D6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365125"/>
            <a:ext cx="99441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Task Force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821E1-D605-49A2-BD5C-B56D1CA49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25" y="1690688"/>
            <a:ext cx="10248900" cy="4670355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Co-Chairs: Senator Carolyn McGinn (R-Sedgwick) Representative Rich </a:t>
            </a:r>
            <a:r>
              <a:rPr lang="en-US" dirty="0" err="1">
                <a:solidFill>
                  <a:schemeClr val="bg1"/>
                </a:solidFill>
              </a:rPr>
              <a:t>Proel</a:t>
            </a:r>
            <a:r>
              <a:rPr lang="en-US" dirty="0">
                <a:solidFill>
                  <a:schemeClr val="bg1"/>
                </a:solidFill>
              </a:rPr>
              <a:t> (R-Labette)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Elected Officials: Senators Rick </a:t>
            </a:r>
            <a:r>
              <a:rPr lang="en-US" dirty="0" err="1">
                <a:solidFill>
                  <a:schemeClr val="bg1"/>
                </a:solidFill>
              </a:rPr>
              <a:t>Billinger</a:t>
            </a:r>
            <a:r>
              <a:rPr lang="en-US" dirty="0">
                <a:solidFill>
                  <a:schemeClr val="bg1"/>
                </a:solidFill>
              </a:rPr>
              <a:t> (R-Goodland), Mike Petersen (R-Wichita), John </a:t>
            </a:r>
            <a:r>
              <a:rPr lang="en-US" dirty="0" err="1">
                <a:solidFill>
                  <a:schemeClr val="bg1"/>
                </a:solidFill>
              </a:rPr>
              <a:t>Skubal</a:t>
            </a:r>
            <a:r>
              <a:rPr lang="en-US" dirty="0">
                <a:solidFill>
                  <a:schemeClr val="bg1"/>
                </a:solidFill>
              </a:rPr>
              <a:t> (R-Overland Park), Pat </a:t>
            </a:r>
            <a:r>
              <a:rPr lang="en-US" dirty="0" err="1">
                <a:solidFill>
                  <a:schemeClr val="bg1"/>
                </a:solidFill>
              </a:rPr>
              <a:t>Pettey</a:t>
            </a:r>
            <a:r>
              <a:rPr lang="en-US" dirty="0">
                <a:solidFill>
                  <a:schemeClr val="bg1"/>
                </a:solidFill>
              </a:rPr>
              <a:t> (D-Kansas City), Tom Hawk (D-Manhattan).  Representatives Shannon Francis (R-Liberal), JR Claeys (R-Salina), Adam Lusker (D-Frontenac), Troy </a:t>
            </a:r>
            <a:r>
              <a:rPr lang="en-US" dirty="0" err="1">
                <a:solidFill>
                  <a:schemeClr val="bg1"/>
                </a:solidFill>
              </a:rPr>
              <a:t>Waymaster</a:t>
            </a:r>
            <a:r>
              <a:rPr lang="en-US" dirty="0">
                <a:solidFill>
                  <a:schemeClr val="bg1"/>
                </a:solidFill>
              </a:rPr>
              <a:t> (R-Bunker Hill), Henry </a:t>
            </a:r>
            <a:r>
              <a:rPr lang="en-US" dirty="0" err="1">
                <a:solidFill>
                  <a:schemeClr val="bg1"/>
                </a:solidFill>
              </a:rPr>
              <a:t>Helgerson</a:t>
            </a:r>
            <a:r>
              <a:rPr lang="en-US" dirty="0">
                <a:solidFill>
                  <a:schemeClr val="bg1"/>
                </a:solidFill>
              </a:rPr>
              <a:t> (D-Wichita)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Local Officials: Mayor Don Roberts of Edgerton, City Councilman Jon </a:t>
            </a:r>
            <a:r>
              <a:rPr lang="en-US" dirty="0" err="1">
                <a:solidFill>
                  <a:schemeClr val="bg1"/>
                </a:solidFill>
              </a:rPr>
              <a:t>Daveline</a:t>
            </a:r>
            <a:r>
              <a:rPr lang="en-US" dirty="0">
                <a:solidFill>
                  <a:schemeClr val="bg1"/>
                </a:solidFill>
              </a:rPr>
              <a:t> of Hutchinson, Commissioner Max Dibble of Phillips County,  Commissioner Jim Allen of Johnson County, Commissioner Mike Brown of Johnson County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At-Large Members: Kip Spray (Venture Corporation, Great Bend), Cameron </a:t>
            </a:r>
            <a:r>
              <a:rPr lang="en-US" dirty="0" err="1">
                <a:solidFill>
                  <a:schemeClr val="bg1"/>
                </a:solidFill>
              </a:rPr>
              <a:t>McGown</a:t>
            </a:r>
            <a:r>
              <a:rPr lang="en-US" dirty="0">
                <a:solidFill>
                  <a:schemeClr val="bg1"/>
                </a:solidFill>
              </a:rPr>
              <a:t> (HNTB, Overland Park), Mike King (Murphy Tractor, Hesston), Andy Sanchez (AFL-CIO, Topeka), Bridgette Williams (Heavy Constructors Association, KC), Lindsey Douglas (Union Pacific, Overland Park), Steve Sloan (Midwest Minerals, Pittsburg), Chad Girard (APAC, Hutchinson),  </a:t>
            </a:r>
            <a:r>
              <a:rPr lang="en-US" dirty="0" err="1">
                <a:solidFill>
                  <a:schemeClr val="bg1"/>
                </a:solidFill>
              </a:rPr>
              <a:t>Kenzil</a:t>
            </a:r>
            <a:r>
              <a:rPr lang="en-US" dirty="0">
                <a:solidFill>
                  <a:schemeClr val="bg1"/>
                </a:solidFill>
              </a:rPr>
              <a:t> Lynn (Schwab Eaton, Salina), Ty </a:t>
            </a:r>
            <a:r>
              <a:rPr lang="en-US" dirty="0" err="1">
                <a:solidFill>
                  <a:schemeClr val="bg1"/>
                </a:solidFill>
              </a:rPr>
              <a:t>Dragoo</a:t>
            </a:r>
            <a:r>
              <a:rPr lang="en-US" dirty="0">
                <a:solidFill>
                  <a:schemeClr val="bg1"/>
                </a:solidFill>
              </a:rPr>
              <a:t> (Sheet, Metal, Air, Transportation Workers, Topeka), </a:t>
            </a:r>
            <a:r>
              <a:rPr lang="en-US" dirty="0" err="1">
                <a:solidFill>
                  <a:schemeClr val="bg1"/>
                </a:solidFill>
              </a:rPr>
              <a:t>Alise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Martiney</a:t>
            </a:r>
            <a:r>
              <a:rPr lang="en-US" dirty="0">
                <a:solidFill>
                  <a:schemeClr val="bg1"/>
                </a:solidFill>
              </a:rPr>
              <a:t> (Greater KC Building Construction Trades, KC), Mary Birch (Lathrop &amp; Gage, Overland Park), Matt Allen (City of Garden City), Jerry Younger (KAPA-KRMCA, Lawrence)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Ex-Officio Members: Richard Carlson (KDOT Secretary), Sam Williams (KDOR Secretary), Jackie </a:t>
            </a:r>
            <a:r>
              <a:rPr lang="en-US" dirty="0" err="1">
                <a:solidFill>
                  <a:schemeClr val="bg1"/>
                </a:solidFill>
              </a:rPr>
              <a:t>McClaskey</a:t>
            </a:r>
            <a:r>
              <a:rPr lang="en-US" dirty="0">
                <a:solidFill>
                  <a:schemeClr val="bg1"/>
                </a:solidFill>
              </a:rPr>
              <a:t> (Agriculture Secretary), Steve Hewitt (Kansas </a:t>
            </a:r>
            <a:r>
              <a:rPr lang="en-US">
                <a:solidFill>
                  <a:schemeClr val="bg1"/>
                </a:solidFill>
              </a:rPr>
              <a:t>Turnpike Authority CEO).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6C2F1-9BA6-43B8-9740-AE59F475B512}"/>
              </a:ext>
            </a:extLst>
          </p:cNvPr>
          <p:cNvSpPr/>
          <p:nvPr/>
        </p:nvSpPr>
        <p:spPr>
          <a:xfrm>
            <a:off x="0" y="0"/>
            <a:ext cx="139065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26FC8-8C51-44C8-A42A-8731A04A3DE1}"/>
              </a:ext>
            </a:extLst>
          </p:cNvPr>
          <p:cNvSpPr/>
          <p:nvPr/>
        </p:nvSpPr>
        <p:spPr>
          <a:xfrm>
            <a:off x="266700" y="0"/>
            <a:ext cx="28575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1B53F2-924C-48DD-97D9-155037374F5D}"/>
              </a:ext>
            </a:extLst>
          </p:cNvPr>
          <p:cNvSpPr/>
          <p:nvPr/>
        </p:nvSpPr>
        <p:spPr>
          <a:xfrm>
            <a:off x="838200" y="0"/>
            <a:ext cx="28575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9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05CA0-31A1-4AC7-87AB-0AD0BF91F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F860B-A309-4D46-80A0-DD7B60E1A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0EA2AC-546C-44E7-A8C7-BCBA6473B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1"/>
            <a:ext cx="12192000" cy="6847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EC93D6-9FE2-4902-91CC-5DE7E498D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7461"/>
            <a:ext cx="12192000" cy="6847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4C838-19D0-469F-A32F-758663B9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053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AB063F-1721-4E64-947E-FF608A0054C4}"/>
              </a:ext>
            </a:extLst>
          </p:cNvPr>
          <p:cNvSpPr/>
          <p:nvPr/>
        </p:nvSpPr>
        <p:spPr>
          <a:xfrm>
            <a:off x="983530" y="775484"/>
            <a:ext cx="1037027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latin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</a:endParaRPr>
          </a:p>
          <a:p>
            <a:r>
              <a:rPr lang="en-US" sz="3200" b="1" dirty="0">
                <a:latin typeface="Calibri" panose="020F0502020204030204" pitchFamily="34" charset="0"/>
              </a:rPr>
              <a:t>Estimated Funding Needed to Maintain the System</a:t>
            </a:r>
          </a:p>
          <a:p>
            <a:endParaRPr lang="en-US" sz="3200" b="1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$600 million needed annually to maintain our system in its current condition</a:t>
            </a:r>
          </a:p>
          <a:p>
            <a:endParaRPr lang="en-US" sz="23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Preservation needs have increased because: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Transfers reduced the amount of preservation work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Transfers resulted in lighter actions &amp; less pavement reconstruction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95 miles less of heavy preservation work annually during T-WORKS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latin typeface="Calibri" panose="020F0502020204030204" pitchFamily="34" charset="0"/>
            </a:endParaRPr>
          </a:p>
          <a:p>
            <a:pPr marL="342900" marR="757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The amount of pavement and bridge deck area to preserve and maintain has increased substantially</a:t>
            </a:r>
          </a:p>
        </p:txBody>
      </p:sp>
    </p:spTree>
    <p:extLst>
      <p:ext uri="{BB962C8B-B14F-4D97-AF65-F5344CB8AC3E}">
        <p14:creationId xmlns:p14="http://schemas.microsoft.com/office/powerpoint/2010/main" val="1090901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C347-8798-473A-864D-0B59C255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70" y="9194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Task Force Topics: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8498-607A-4731-AA13-A691EF97F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469"/>
            <a:ext cx="10515600" cy="365112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Funding </a:t>
            </a:r>
          </a:p>
          <a:p>
            <a:r>
              <a:rPr lang="en-US" dirty="0">
                <a:solidFill>
                  <a:srgbClr val="002060"/>
                </a:solidFill>
              </a:rPr>
              <a:t>Current Highway Conditions</a:t>
            </a:r>
          </a:p>
          <a:p>
            <a:r>
              <a:rPr lang="en-US" dirty="0">
                <a:solidFill>
                  <a:srgbClr val="002060"/>
                </a:solidFill>
              </a:rPr>
              <a:t>T-Works Progress</a:t>
            </a:r>
          </a:p>
          <a:p>
            <a:r>
              <a:rPr lang="en-US" dirty="0">
                <a:solidFill>
                  <a:srgbClr val="002060"/>
                </a:solidFill>
              </a:rPr>
              <a:t>Modes</a:t>
            </a:r>
          </a:p>
          <a:p>
            <a:r>
              <a:rPr lang="en-US" dirty="0">
                <a:solidFill>
                  <a:srgbClr val="002060"/>
                </a:solidFill>
              </a:rPr>
              <a:t>Demographics</a:t>
            </a:r>
          </a:p>
          <a:p>
            <a:r>
              <a:rPr lang="en-US" dirty="0">
                <a:solidFill>
                  <a:srgbClr val="002060"/>
                </a:solidFill>
              </a:rPr>
              <a:t>Safety</a:t>
            </a:r>
          </a:p>
          <a:p>
            <a:r>
              <a:rPr lang="en-US" dirty="0">
                <a:solidFill>
                  <a:srgbClr val="002060"/>
                </a:solidFill>
              </a:rPr>
              <a:t>Economic Development</a:t>
            </a:r>
          </a:p>
          <a:p>
            <a:r>
              <a:rPr lang="en-US" dirty="0">
                <a:solidFill>
                  <a:srgbClr val="002060"/>
                </a:solidFill>
              </a:rPr>
              <a:t>Technology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51A03A-5BAE-4B87-89DB-7BCA59706F72}"/>
              </a:ext>
            </a:extLst>
          </p:cNvPr>
          <p:cNvSpPr/>
          <p:nvPr/>
        </p:nvSpPr>
        <p:spPr>
          <a:xfrm>
            <a:off x="0" y="0"/>
            <a:ext cx="12192000" cy="1104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AB7E5-00A7-43AC-9511-0C61635B26F6}"/>
              </a:ext>
            </a:extLst>
          </p:cNvPr>
          <p:cNvSpPr/>
          <p:nvPr/>
        </p:nvSpPr>
        <p:spPr>
          <a:xfrm>
            <a:off x="0" y="230188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52B40-3784-4C7A-8FFC-26D1D567F974}"/>
              </a:ext>
            </a:extLst>
          </p:cNvPr>
          <p:cNvSpPr/>
          <p:nvPr/>
        </p:nvSpPr>
        <p:spPr>
          <a:xfrm>
            <a:off x="0" y="576262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3BD68D-61A4-4B30-98A3-C4F19030F884}"/>
              </a:ext>
            </a:extLst>
          </p:cNvPr>
          <p:cNvSpPr/>
          <p:nvPr/>
        </p:nvSpPr>
        <p:spPr>
          <a:xfrm>
            <a:off x="0" y="5729288"/>
            <a:ext cx="12192000" cy="1104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A7EFD5-590F-41CF-8929-A8B5FBE53200}"/>
              </a:ext>
            </a:extLst>
          </p:cNvPr>
          <p:cNvSpPr/>
          <p:nvPr/>
        </p:nvSpPr>
        <p:spPr>
          <a:xfrm>
            <a:off x="0" y="5959476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0D1EFE-5C3F-415D-A1BA-1A01543DCE31}"/>
              </a:ext>
            </a:extLst>
          </p:cNvPr>
          <p:cNvSpPr/>
          <p:nvPr/>
        </p:nvSpPr>
        <p:spPr>
          <a:xfrm>
            <a:off x="0" y="6305550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13384E99-D465-4CD5-9ECA-BF11B0F69495}"/>
              </a:ext>
            </a:extLst>
          </p:cNvPr>
          <p:cNvGrpSpPr/>
          <p:nvPr/>
        </p:nvGrpSpPr>
        <p:grpSpPr>
          <a:xfrm>
            <a:off x="503583" y="2027583"/>
            <a:ext cx="11688417" cy="3661455"/>
            <a:chOff x="251791" y="1812544"/>
            <a:chExt cx="11688417" cy="366145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DAFC3F1-D1F4-4993-8C99-0D4C1FA3F56E}"/>
                </a:ext>
              </a:extLst>
            </p:cNvPr>
            <p:cNvGrpSpPr/>
            <p:nvPr/>
          </p:nvGrpSpPr>
          <p:grpSpPr>
            <a:xfrm>
              <a:off x="251791" y="2554174"/>
              <a:ext cx="11688417" cy="2146852"/>
              <a:chOff x="347952" y="1679532"/>
              <a:chExt cx="11688417" cy="2146852"/>
            </a:xfrm>
          </p:grpSpPr>
          <p:sp>
            <p:nvSpPr>
              <p:cNvPr id="3" name="Arrow: Right 2">
                <a:extLst>
                  <a:ext uri="{FF2B5EF4-FFF2-40B4-BE49-F238E27FC236}">
                    <a16:creationId xmlns:a16="http://schemas.microsoft.com/office/drawing/2014/main" id="{E486F081-8F6D-4D58-B164-731C3DA4B16B}"/>
                  </a:ext>
                </a:extLst>
              </p:cNvPr>
              <p:cNvSpPr/>
              <p:nvPr/>
            </p:nvSpPr>
            <p:spPr>
              <a:xfrm>
                <a:off x="347952" y="1679532"/>
                <a:ext cx="11688417" cy="2146852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21DF297-6343-4111-BB95-C4F3727A7806}"/>
                  </a:ext>
                </a:extLst>
              </p:cNvPr>
              <p:cNvSpPr/>
              <p:nvPr/>
            </p:nvSpPr>
            <p:spPr>
              <a:xfrm>
                <a:off x="563183" y="2574121"/>
                <a:ext cx="397565" cy="377687"/>
              </a:xfrm>
              <a:prstGeom prst="ellipse">
                <a:avLst/>
              </a:prstGeom>
              <a:solidFill>
                <a:srgbClr val="17479E"/>
              </a:solidFill>
              <a:ln>
                <a:solidFill>
                  <a:srgbClr val="1646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DE5F4A4-6852-45CA-8020-4B52C3EE4E32}"/>
                  </a:ext>
                </a:extLst>
              </p:cNvPr>
              <p:cNvSpPr/>
              <p:nvPr/>
            </p:nvSpPr>
            <p:spPr>
              <a:xfrm>
                <a:off x="1315191" y="2574121"/>
                <a:ext cx="397565" cy="377687"/>
              </a:xfrm>
              <a:prstGeom prst="ellipse">
                <a:avLst/>
              </a:prstGeom>
              <a:solidFill>
                <a:srgbClr val="17479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EC78ABE-AB57-49E8-B40C-4DFC3D483150}"/>
                  </a:ext>
                </a:extLst>
              </p:cNvPr>
              <p:cNvSpPr/>
              <p:nvPr/>
            </p:nvSpPr>
            <p:spPr>
              <a:xfrm>
                <a:off x="2292604" y="2574121"/>
                <a:ext cx="397565" cy="377687"/>
              </a:xfrm>
              <a:prstGeom prst="ellipse">
                <a:avLst/>
              </a:prstGeom>
              <a:solidFill>
                <a:srgbClr val="17479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08DBB93-8B59-458A-833B-B242BEAE7378}"/>
                  </a:ext>
                </a:extLst>
              </p:cNvPr>
              <p:cNvSpPr/>
              <p:nvPr/>
            </p:nvSpPr>
            <p:spPr>
              <a:xfrm>
                <a:off x="3283205" y="2574121"/>
                <a:ext cx="397565" cy="377687"/>
              </a:xfrm>
              <a:prstGeom prst="ellipse">
                <a:avLst/>
              </a:prstGeom>
              <a:solidFill>
                <a:srgbClr val="17479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35959F0-2B36-40EB-8CCA-359C146DFB48}"/>
                  </a:ext>
                </a:extLst>
              </p:cNvPr>
              <p:cNvSpPr/>
              <p:nvPr/>
            </p:nvSpPr>
            <p:spPr>
              <a:xfrm>
                <a:off x="9896341" y="2574121"/>
                <a:ext cx="397565" cy="377687"/>
              </a:xfrm>
              <a:prstGeom prst="ellipse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4D2D085-049D-46E0-9E7F-2D6C3F54678F}"/>
                  </a:ext>
                </a:extLst>
              </p:cNvPr>
              <p:cNvSpPr/>
              <p:nvPr/>
            </p:nvSpPr>
            <p:spPr>
              <a:xfrm>
                <a:off x="8894223" y="2574121"/>
                <a:ext cx="397565" cy="377687"/>
              </a:xfrm>
              <a:prstGeom prst="ellipse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FDFA8FF-4B5D-4154-8E60-5C4C28088C69}"/>
                  </a:ext>
                </a:extLst>
              </p:cNvPr>
              <p:cNvSpPr/>
              <p:nvPr/>
            </p:nvSpPr>
            <p:spPr>
              <a:xfrm>
                <a:off x="7136509" y="2574121"/>
                <a:ext cx="397565" cy="377687"/>
              </a:xfrm>
              <a:prstGeom prst="ellipse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EFB764D-0FD2-4177-B218-31D2A6DDAB20}"/>
                  </a:ext>
                </a:extLst>
              </p:cNvPr>
              <p:cNvSpPr/>
              <p:nvPr/>
            </p:nvSpPr>
            <p:spPr>
              <a:xfrm>
                <a:off x="6095988" y="2574121"/>
                <a:ext cx="397565" cy="377687"/>
              </a:xfrm>
              <a:prstGeom prst="ellipse">
                <a:avLst/>
              </a:prstGeom>
              <a:solidFill>
                <a:srgbClr val="E6A3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DA3692E-1FFD-4B67-9C23-2C830C8AD98D}"/>
                  </a:ext>
                </a:extLst>
              </p:cNvPr>
              <p:cNvSpPr/>
              <p:nvPr/>
            </p:nvSpPr>
            <p:spPr>
              <a:xfrm>
                <a:off x="7984429" y="2574121"/>
                <a:ext cx="397565" cy="377687"/>
              </a:xfrm>
              <a:prstGeom prst="ellipse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8FC23B5-E25C-443E-BE12-835C3CE3071A}"/>
                  </a:ext>
                </a:extLst>
              </p:cNvPr>
              <p:cNvSpPr/>
              <p:nvPr/>
            </p:nvSpPr>
            <p:spPr>
              <a:xfrm>
                <a:off x="4273806" y="2574121"/>
                <a:ext cx="397565" cy="377687"/>
              </a:xfrm>
              <a:prstGeom prst="ellipse">
                <a:avLst/>
              </a:prstGeom>
              <a:solidFill>
                <a:srgbClr val="1747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B63EFB9-A32A-4B71-B256-AB38820D0730}"/>
                  </a:ext>
                </a:extLst>
              </p:cNvPr>
              <p:cNvSpPr/>
              <p:nvPr/>
            </p:nvSpPr>
            <p:spPr>
              <a:xfrm>
                <a:off x="5218016" y="2574121"/>
                <a:ext cx="397565" cy="377687"/>
              </a:xfrm>
              <a:prstGeom prst="ellipse">
                <a:avLst/>
              </a:prstGeom>
              <a:solidFill>
                <a:srgbClr val="17479E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CDA6D9B-DBDB-4BC0-AB5D-A048ACF8FC34}"/>
                </a:ext>
              </a:extLst>
            </p:cNvPr>
            <p:cNvCxnSpPr>
              <a:cxnSpLocks/>
            </p:cNvCxnSpPr>
            <p:nvPr/>
          </p:nvCxnSpPr>
          <p:spPr>
            <a:xfrm>
              <a:off x="665804" y="3836455"/>
              <a:ext cx="0" cy="6625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B84AE9-ADB1-413B-A63A-5B28CF697899}"/>
                </a:ext>
              </a:extLst>
            </p:cNvPr>
            <p:cNvSpPr txBox="1"/>
            <p:nvPr/>
          </p:nvSpPr>
          <p:spPr>
            <a:xfrm>
              <a:off x="251791" y="4583989"/>
              <a:ext cx="1513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Medium"/>
                  <a:ea typeface="+mn-ea"/>
                  <a:cs typeface="+mn-cs"/>
                </a:rPr>
                <a:t>Aug. 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Medium"/>
                  <a:ea typeface="+mn-ea"/>
                  <a:cs typeface="+mn-cs"/>
                </a:rPr>
                <a:t>Topeka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637FFC-8BFD-4D95-A647-C2DBE79D65C6}"/>
                </a:ext>
              </a:extLst>
            </p:cNvPr>
            <p:cNvSpPr txBox="1"/>
            <p:nvPr/>
          </p:nvSpPr>
          <p:spPr>
            <a:xfrm>
              <a:off x="1735174" y="4563978"/>
              <a:ext cx="17095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Medium"/>
                  <a:ea typeface="+mn-ea"/>
                  <a:cs typeface="+mn-cs"/>
                </a:rPr>
                <a:t>Sept. 12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Medium"/>
                  <a:ea typeface="+mn-ea"/>
                  <a:cs typeface="+mn-cs"/>
                </a:rPr>
                <a:t>Kansas City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9DD3CF-35C1-43B5-8934-68105EDDDA50}"/>
                </a:ext>
              </a:extLst>
            </p:cNvPr>
            <p:cNvSpPr txBox="1"/>
            <p:nvPr/>
          </p:nvSpPr>
          <p:spPr>
            <a:xfrm>
              <a:off x="3849749" y="4642508"/>
              <a:ext cx="17095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Medium"/>
                  <a:ea typeface="+mn-ea"/>
                  <a:cs typeface="+mn-cs"/>
                </a:rPr>
                <a:t>Oct. 4 Newton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9C9A91-13E7-480D-A1A4-E5351491E29F}"/>
                </a:ext>
              </a:extLst>
            </p:cNvPr>
            <p:cNvSpPr txBox="1"/>
            <p:nvPr/>
          </p:nvSpPr>
          <p:spPr>
            <a:xfrm>
              <a:off x="5678768" y="4641430"/>
              <a:ext cx="17095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Medium"/>
                  <a:ea typeface="+mn-ea"/>
                  <a:cs typeface="+mn-cs"/>
                </a:rPr>
                <a:t>Oct. 18 Wichita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07A6DDC-6FCB-4655-9639-D2F2393B6C01}"/>
                </a:ext>
              </a:extLst>
            </p:cNvPr>
            <p:cNvSpPr txBox="1"/>
            <p:nvPr/>
          </p:nvSpPr>
          <p:spPr>
            <a:xfrm>
              <a:off x="7663129" y="4583989"/>
              <a:ext cx="17095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Medium"/>
                  <a:ea typeface="+mn-ea"/>
                  <a:cs typeface="+mn-cs"/>
                </a:rPr>
                <a:t>Nov. 8 Olathe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64E5DD-1116-4062-B75D-F26863694362}"/>
                </a:ext>
              </a:extLst>
            </p:cNvPr>
            <p:cNvSpPr txBox="1"/>
            <p:nvPr/>
          </p:nvSpPr>
          <p:spPr>
            <a:xfrm>
              <a:off x="9405164" y="4643002"/>
              <a:ext cx="17095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Medium"/>
                  <a:ea typeface="+mn-ea"/>
                  <a:cs typeface="+mn-cs"/>
                </a:rPr>
                <a:t>Nov. 28-29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Medium"/>
                  <a:ea typeface="+mn-ea"/>
                  <a:cs typeface="+mn-cs"/>
                </a:rPr>
                <a:t>Topeka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789CD8D-FF61-440C-B097-D9CB7084C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1159" y="2725225"/>
              <a:ext cx="0" cy="7236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97F1BB-C9E3-45C7-9BAF-F989244EA315}"/>
                </a:ext>
              </a:extLst>
            </p:cNvPr>
            <p:cNvSpPr txBox="1"/>
            <p:nvPr/>
          </p:nvSpPr>
          <p:spPr>
            <a:xfrm>
              <a:off x="925680" y="1842627"/>
              <a:ext cx="1513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Medium"/>
                  <a:ea typeface="+mn-ea"/>
                  <a:cs typeface="+mn-cs"/>
                </a:rPr>
                <a:t>Sept. 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Medium"/>
                  <a:ea typeface="+mn-ea"/>
                  <a:cs typeface="+mn-cs"/>
                </a:rPr>
                <a:t>Salina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1E1EA3E-579A-4D18-90D1-2D1A2809E347}"/>
                </a:ext>
              </a:extLst>
            </p:cNvPr>
            <p:cNvSpPr txBox="1"/>
            <p:nvPr/>
          </p:nvSpPr>
          <p:spPr>
            <a:xfrm>
              <a:off x="2827628" y="1812546"/>
              <a:ext cx="15139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Medium"/>
                  <a:ea typeface="+mn-ea"/>
                  <a:cs typeface="+mn-cs"/>
                </a:rPr>
                <a:t>Sept. 20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Medium"/>
                  <a:ea typeface="+mn-ea"/>
                  <a:cs typeface="+mn-cs"/>
                </a:rPr>
                <a:t>Pittsburg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F16B1C3-AEB1-4C54-9FD2-2715E824FC68}"/>
                </a:ext>
              </a:extLst>
            </p:cNvPr>
            <p:cNvSpPr txBox="1"/>
            <p:nvPr/>
          </p:nvSpPr>
          <p:spPr>
            <a:xfrm>
              <a:off x="6786421" y="1812544"/>
              <a:ext cx="17292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Medium"/>
                  <a:ea typeface="+mn-ea"/>
                  <a:cs typeface="+mn-cs"/>
                </a:rPr>
                <a:t>Oct. 24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Medium"/>
                  <a:ea typeface="+mn-ea"/>
                  <a:cs typeface="+mn-cs"/>
                </a:rPr>
                <a:t>Hays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6FE444-D0BD-49C1-8B29-DEDDC479FA9D}"/>
                </a:ext>
              </a:extLst>
            </p:cNvPr>
            <p:cNvSpPr txBox="1"/>
            <p:nvPr/>
          </p:nvSpPr>
          <p:spPr>
            <a:xfrm>
              <a:off x="4668190" y="1812545"/>
              <a:ext cx="17292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Medium"/>
                  <a:ea typeface="+mn-ea"/>
                  <a:cs typeface="+mn-cs"/>
                </a:rPr>
                <a:t>Oct. 11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Medium"/>
                  <a:ea typeface="+mn-ea"/>
                  <a:cs typeface="+mn-cs"/>
                </a:rPr>
                <a:t>Garden City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DF39B8-037D-4D1E-8B02-A430EE6CFFE1}"/>
                </a:ext>
              </a:extLst>
            </p:cNvPr>
            <p:cNvSpPr txBox="1"/>
            <p:nvPr/>
          </p:nvSpPr>
          <p:spPr>
            <a:xfrm>
              <a:off x="8430296" y="1860225"/>
              <a:ext cx="17095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Medium"/>
                  <a:ea typeface="+mn-ea"/>
                  <a:cs typeface="+mn-cs"/>
                </a:rPr>
                <a:t>Nov. 9 Manhattan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B3D9F37-6901-4055-847B-33A38810033D}"/>
                </a:ext>
              </a:extLst>
            </p:cNvPr>
            <p:cNvCxnSpPr>
              <a:cxnSpLocks/>
            </p:cNvCxnSpPr>
            <p:nvPr/>
          </p:nvCxnSpPr>
          <p:spPr>
            <a:xfrm>
              <a:off x="2378542" y="3816444"/>
              <a:ext cx="0" cy="6625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AC12D97-2877-4A5D-A89E-2CE0302DAB88}"/>
                </a:ext>
              </a:extLst>
            </p:cNvPr>
            <p:cNvCxnSpPr>
              <a:cxnSpLocks/>
            </p:cNvCxnSpPr>
            <p:nvPr/>
          </p:nvCxnSpPr>
          <p:spPr>
            <a:xfrm>
              <a:off x="4376427" y="3816443"/>
              <a:ext cx="0" cy="6625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C1CBEB9-6B06-4C40-A2A0-08DE202FCFE6}"/>
                </a:ext>
              </a:extLst>
            </p:cNvPr>
            <p:cNvCxnSpPr>
              <a:cxnSpLocks/>
            </p:cNvCxnSpPr>
            <p:nvPr/>
          </p:nvCxnSpPr>
          <p:spPr>
            <a:xfrm>
              <a:off x="6200323" y="3824123"/>
              <a:ext cx="0" cy="6625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467ECF2-5F21-4C57-8F30-B6A7BEFAFFD2}"/>
                </a:ext>
              </a:extLst>
            </p:cNvPr>
            <p:cNvCxnSpPr>
              <a:cxnSpLocks/>
            </p:cNvCxnSpPr>
            <p:nvPr/>
          </p:nvCxnSpPr>
          <p:spPr>
            <a:xfrm>
              <a:off x="8087050" y="3851203"/>
              <a:ext cx="0" cy="6625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0BD1B38-02E3-4A53-8FBF-3344F44DFFBB}"/>
                </a:ext>
              </a:extLst>
            </p:cNvPr>
            <p:cNvCxnSpPr>
              <a:cxnSpLocks/>
            </p:cNvCxnSpPr>
            <p:nvPr/>
          </p:nvCxnSpPr>
          <p:spPr>
            <a:xfrm>
              <a:off x="9998962" y="3883114"/>
              <a:ext cx="0" cy="6625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48D9910-849D-4864-9382-67D9634AEA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9179" y="2738940"/>
              <a:ext cx="16653" cy="7056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3011092-7391-401A-8C40-41FA21B7BC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2535" y="2725225"/>
              <a:ext cx="16653" cy="7056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20C93AA-6159-4D4B-BB03-9AC43B5D89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2477" y="2704682"/>
              <a:ext cx="16653" cy="7056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B9FCFFB-68DA-4496-B858-3C3B6BC69F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96844" y="2681909"/>
              <a:ext cx="16653" cy="7056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itle 58">
            <a:extLst>
              <a:ext uri="{FF2B5EF4-FFF2-40B4-BE49-F238E27FC236}">
                <a16:creationId xmlns:a16="http://schemas.microsoft.com/office/drawing/2014/main" id="{BEFCA409-B39D-4423-8712-E611D580E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Over Half-Way Complete</a:t>
            </a:r>
          </a:p>
        </p:txBody>
      </p:sp>
    </p:spTree>
    <p:extLst>
      <p:ext uri="{BB962C8B-B14F-4D97-AF65-F5344CB8AC3E}">
        <p14:creationId xmlns:p14="http://schemas.microsoft.com/office/powerpoint/2010/main" val="3329510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78B698-F783-4431-83F2-23569502F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65534"/>
            <a:ext cx="10515600" cy="59062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B66DD3-6EFC-4F01-AE1C-D6EB7FDA4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1"/>
            <a:ext cx="12192000" cy="68478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5B9F1C-C51E-440D-8C28-459B12342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76742C-B4C4-451C-B41F-684FD93F9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1"/>
            <a:ext cx="12344400" cy="7092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1BE021-0D88-43A0-93CC-374C0DEB4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385762"/>
            <a:ext cx="12182475" cy="6086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38262C-573E-46EC-9625-2ED334F8C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654"/>
            <a:ext cx="12344400" cy="60774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9CDC67-7413-4155-86F8-1F57FE843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385762"/>
            <a:ext cx="12182475" cy="60864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E67984-3229-49AA-83D5-A50C6CE74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7854"/>
            <a:ext cx="12192000" cy="63822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FB07BF-11AF-47EF-97E4-2C7D5D130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1496"/>
            <a:ext cx="12192000" cy="61350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A03C2B-E04A-4F43-A3F3-BDA6EB51A4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584"/>
            <a:ext cx="12192000" cy="61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7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C347-8798-473A-864D-0B59C255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84" y="2923590"/>
            <a:ext cx="10656215" cy="3514918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The Highway System</a:t>
            </a:r>
            <a:b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Statewide Quick Facts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140,000 mile of public roads, 10,000 state highways </a:t>
            </a:r>
            <a:b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40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largest in the nation</a:t>
            </a:r>
            <a:b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51A03A-5BAE-4B87-89DB-7BCA59706F72}"/>
              </a:ext>
            </a:extLst>
          </p:cNvPr>
          <p:cNvSpPr/>
          <p:nvPr/>
        </p:nvSpPr>
        <p:spPr>
          <a:xfrm>
            <a:off x="0" y="0"/>
            <a:ext cx="12192000" cy="1104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AB7E5-00A7-43AC-9511-0C61635B26F6}"/>
              </a:ext>
            </a:extLst>
          </p:cNvPr>
          <p:cNvSpPr/>
          <p:nvPr/>
        </p:nvSpPr>
        <p:spPr>
          <a:xfrm>
            <a:off x="0" y="230188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52B40-3784-4C7A-8FFC-26D1D567F974}"/>
              </a:ext>
            </a:extLst>
          </p:cNvPr>
          <p:cNvSpPr/>
          <p:nvPr/>
        </p:nvSpPr>
        <p:spPr>
          <a:xfrm>
            <a:off x="0" y="576262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685A1C2-51A4-4F00-91F5-1B64542D70C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70100"/>
            <a:ext cx="10515600" cy="99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prstClr val="black"/>
                </a:solidFill>
                <a:cs typeface="Arial"/>
                <a:sym typeface="Arial"/>
              </a:rPr>
              <a:t>	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378606-304D-40F2-BC67-B9C2D84350CE}"/>
              </a:ext>
            </a:extLst>
          </p:cNvPr>
          <p:cNvSpPr txBox="1"/>
          <p:nvPr/>
        </p:nvSpPr>
        <p:spPr>
          <a:xfrm>
            <a:off x="571500" y="195532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cs typeface="Arial"/>
                <a:sym typeface="Arial"/>
              </a:rPr>
              <a:t>	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9" name="Shape 113">
            <a:extLst>
              <a:ext uri="{FF2B5EF4-FFF2-40B4-BE49-F238E27FC236}">
                <a16:creationId xmlns:a16="http://schemas.microsoft.com/office/drawing/2014/main" id="{08E92F6C-A7CC-4C97-8A9F-0641FA4C95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2667" b="31334"/>
          <a:stretch/>
        </p:blipFill>
        <p:spPr>
          <a:xfrm>
            <a:off x="2412447" y="1208609"/>
            <a:ext cx="6884045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671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20E13-0F83-41E5-AA35-B81A08BDB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944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13068-2121-47CC-AD1D-61186BB49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664"/>
            <a:ext cx="12192000" cy="611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43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E8EEB-A0AA-4BD6-BEFA-237C52C2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500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C8A75-B621-442E-8C3F-3C972B66C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24"/>
            <a:ext cx="12192000" cy="612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76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BA6A0-2F16-4E74-91EA-DC217AA1E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885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A1047-754C-4FCD-AA72-06EEE71B6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823"/>
            <a:ext cx="12192000" cy="61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965F-69D5-463F-8207-F439EC0B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EA29B-CA3E-46F0-97C2-B9D269B72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858"/>
            <a:ext cx="12192000" cy="616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92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1A4F90-A2F2-4D5A-A791-47619A730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337"/>
            <a:ext cx="121793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ED0DFE-49EE-42CD-AD1B-198DEDD8CF36}"/>
              </a:ext>
            </a:extLst>
          </p:cNvPr>
          <p:cNvSpPr txBox="1"/>
          <p:nvPr/>
        </p:nvSpPr>
        <p:spPr>
          <a:xfrm>
            <a:off x="0" y="5595201"/>
            <a:ext cx="12283802" cy="461665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5-year (2013 to 2017) average = 396 fatalities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9CCAA7-2DE7-4460-9EAB-D91DAC931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 of Traffic Fatalities Has Remained Mostly Steady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C1CB9BF-6280-494C-AE8B-7AC2CA6B3C38}"/>
              </a:ext>
            </a:extLst>
          </p:cNvPr>
          <p:cNvCxnSpPr>
            <a:cxnSpLocks/>
          </p:cNvCxnSpPr>
          <p:nvPr/>
        </p:nvCxnSpPr>
        <p:spPr>
          <a:xfrm>
            <a:off x="1214846" y="2730135"/>
            <a:ext cx="10293531" cy="0"/>
          </a:xfrm>
          <a:prstGeom prst="line">
            <a:avLst/>
          </a:prstGeom>
          <a:ln w="28575">
            <a:solidFill>
              <a:srgbClr val="E6A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9A3133-0AFA-40DB-B461-09EC69DB6DF5}"/>
              </a:ext>
            </a:extLst>
          </p:cNvPr>
          <p:cNvCxnSpPr>
            <a:cxnSpLocks/>
          </p:cNvCxnSpPr>
          <p:nvPr/>
        </p:nvCxnSpPr>
        <p:spPr>
          <a:xfrm>
            <a:off x="2625635" y="5826033"/>
            <a:ext cx="470262" cy="0"/>
          </a:xfrm>
          <a:prstGeom prst="line">
            <a:avLst/>
          </a:prstGeom>
          <a:ln w="38100">
            <a:solidFill>
              <a:srgbClr val="E6A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529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CAFF6-CF4F-4013-AC65-66890A759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93" y="0"/>
            <a:ext cx="10515600" cy="1175808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How Kansas Compares to Other States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0B7EB5-D8EA-4362-8BE0-2A679214E4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6389" y="1672046"/>
          <a:ext cx="10589803" cy="3296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9387">
                  <a:extLst>
                    <a:ext uri="{9D8B030D-6E8A-4147-A177-3AD203B41FA5}">
                      <a16:colId xmlns:a16="http://schemas.microsoft.com/office/drawing/2014/main" val="543475325"/>
                    </a:ext>
                  </a:extLst>
                </a:gridCol>
                <a:gridCol w="1688320">
                  <a:extLst>
                    <a:ext uri="{9D8B030D-6E8A-4147-A177-3AD203B41FA5}">
                      <a16:colId xmlns:a16="http://schemas.microsoft.com/office/drawing/2014/main" val="3810537241"/>
                    </a:ext>
                  </a:extLst>
                </a:gridCol>
                <a:gridCol w="873849">
                  <a:extLst>
                    <a:ext uri="{9D8B030D-6E8A-4147-A177-3AD203B41FA5}">
                      <a16:colId xmlns:a16="http://schemas.microsoft.com/office/drawing/2014/main" val="2401090336"/>
                    </a:ext>
                  </a:extLst>
                </a:gridCol>
                <a:gridCol w="2152649">
                  <a:extLst>
                    <a:ext uri="{9D8B030D-6E8A-4147-A177-3AD203B41FA5}">
                      <a16:colId xmlns:a16="http://schemas.microsoft.com/office/drawing/2014/main" val="302600117"/>
                    </a:ext>
                  </a:extLst>
                </a:gridCol>
                <a:gridCol w="873849">
                  <a:extLst>
                    <a:ext uri="{9D8B030D-6E8A-4147-A177-3AD203B41FA5}">
                      <a16:colId xmlns:a16="http://schemas.microsoft.com/office/drawing/2014/main" val="902300782"/>
                    </a:ext>
                  </a:extLst>
                </a:gridCol>
                <a:gridCol w="2271048">
                  <a:extLst>
                    <a:ext uri="{9D8B030D-6E8A-4147-A177-3AD203B41FA5}">
                      <a16:colId xmlns:a16="http://schemas.microsoft.com/office/drawing/2014/main" val="1042574131"/>
                    </a:ext>
                  </a:extLst>
                </a:gridCol>
                <a:gridCol w="840701">
                  <a:extLst>
                    <a:ext uri="{9D8B030D-6E8A-4147-A177-3AD203B41FA5}">
                      <a16:colId xmlns:a16="http://schemas.microsoft.com/office/drawing/2014/main" val="2018767231"/>
                    </a:ext>
                  </a:extLst>
                </a:gridCol>
              </a:tblGrid>
              <a:tr h="79737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State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646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Fatality Rate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646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Nat’l Rank 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646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Rural</a:t>
                      </a:r>
                      <a:b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Fatality Rate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646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Nat’l Rank 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646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Urban</a:t>
                      </a:r>
                      <a:b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Fatality Rate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646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Nat’l Rank 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646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890267"/>
                  </a:ext>
                </a:extLst>
              </a:tr>
              <a:tr h="421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Colorado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1.64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0.76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7757335"/>
                  </a:ext>
                </a:extLst>
              </a:tr>
              <a:tr h="421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Iowa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1.04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908766"/>
                  </a:ext>
                </a:extLst>
              </a:tr>
              <a:tr h="421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Nebraska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1.14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1.51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0.64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652391"/>
                  </a:ext>
                </a:extLst>
              </a:tr>
              <a:tr h="4218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Missouri</a:t>
                      </a: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1.15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1.64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0.80</a:t>
                      </a:r>
                      <a:endParaRPr lang="en-US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35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097652"/>
                  </a:ext>
                </a:extLst>
              </a:tr>
              <a:tr h="421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Kansas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1.22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1.97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0.51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961331"/>
                  </a:ext>
                </a:extLst>
              </a:tr>
              <a:tr h="38977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South Dakota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1.46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0.68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613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259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803D9B-0046-4131-BDD8-344C0AE3D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12" y="169605"/>
            <a:ext cx="10515600" cy="1325563"/>
          </a:xfrm>
        </p:spPr>
        <p:txBody>
          <a:bodyPr/>
          <a:lstStyle/>
          <a:p>
            <a:r>
              <a:rPr lang="en-US" dirty="0"/>
              <a:t>There Are Twice as Many Traffic Fatalities in Rural Areas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5D990B0-567C-4AF5-9C93-9C82B793C5F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65499" y="1435856"/>
          <a:ext cx="10861001" cy="455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C48151-9AD4-4473-93E5-2EA2A831B711}"/>
              </a:ext>
            </a:extLst>
          </p:cNvPr>
          <p:cNvSpPr txBox="1"/>
          <p:nvPr/>
        </p:nvSpPr>
        <p:spPr>
          <a:xfrm>
            <a:off x="8583930" y="2544651"/>
            <a:ext cx="2529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Rural defined as areas with less than 5,000 people</a:t>
            </a:r>
          </a:p>
        </p:txBody>
      </p:sp>
    </p:spTree>
    <p:extLst>
      <p:ext uri="{BB962C8B-B14F-4D97-AF65-F5344CB8AC3E}">
        <p14:creationId xmlns:p14="http://schemas.microsoft.com/office/powerpoint/2010/main" val="3585981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A63C-BB85-41A0-BFFC-032C9FFF2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There is more work to 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D4894-8BD9-42B5-BF95-8BC0B71A4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2173253"/>
            <a:ext cx="9144000" cy="2993232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We have 21 outstanding </a:t>
            </a:r>
            <a:r>
              <a:rPr lang="en-US" sz="3600" dirty="0" err="1">
                <a:solidFill>
                  <a:schemeClr val="bg1"/>
                </a:solidFill>
              </a:rPr>
              <a:t>Tworks</a:t>
            </a:r>
            <a:r>
              <a:rPr lang="en-US" sz="3600" dirty="0">
                <a:solidFill>
                  <a:schemeClr val="bg1"/>
                </a:solidFill>
              </a:rPr>
              <a:t> projects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There are still cash flow concerns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We still haven’t met minimum maintenance needs for several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AF307-1E11-41C4-BAF4-0676CE7D0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04" y="1654967"/>
            <a:ext cx="270685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26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326757D-3136-47E8-87A2-D0CC13E65FE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130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chemeClr val="tx1"/>
                </a:solidFill>
                <a:latin typeface="Futura" panose="020B0602020204020303" pitchFamily="34" charset="-79"/>
                <a:ea typeface="+mj-ea"/>
                <a:cs typeface="Futura" panose="020B0602020204020303" pitchFamily="34" charset="-79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Medium"/>
                <a:ea typeface="+mj-ea"/>
                <a:cs typeface="Futura" panose="020B0602020204020303" pitchFamily="34" charset="-79"/>
              </a:rPr>
              <a:t>Investment Scenarios: 2021-2030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3E0FED-C853-43E5-BBF5-0A3230B590CD}"/>
              </a:ext>
            </a:extLst>
          </p:cNvPr>
          <p:cNvSpPr/>
          <p:nvPr/>
        </p:nvSpPr>
        <p:spPr>
          <a:xfrm>
            <a:off x="1637419" y="5029200"/>
            <a:ext cx="3200400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Preserve, Operate &amp; Maintain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7B9981-7371-404A-8C6E-92102BD02984}"/>
              </a:ext>
            </a:extLst>
          </p:cNvPr>
          <p:cNvSpPr/>
          <p:nvPr/>
        </p:nvSpPr>
        <p:spPr>
          <a:xfrm>
            <a:off x="5064648" y="5029200"/>
            <a:ext cx="3200400" cy="91440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Finish T-WORKS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499C47-FD84-47AC-8517-4D8FD995FF5A}"/>
              </a:ext>
            </a:extLst>
          </p:cNvPr>
          <p:cNvSpPr/>
          <p:nvPr/>
        </p:nvSpPr>
        <p:spPr>
          <a:xfrm>
            <a:off x="8481241" y="5029200"/>
            <a:ext cx="3200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Improvements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F4A1D3-5ED5-4516-AD64-0DF5CB650514}"/>
              </a:ext>
            </a:extLst>
          </p:cNvPr>
          <p:cNvSpPr/>
          <p:nvPr/>
        </p:nvSpPr>
        <p:spPr>
          <a:xfrm>
            <a:off x="8992164" y="4227532"/>
            <a:ext cx="2138916" cy="75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Operations &amp; Maintenance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22D460-DD94-4A49-A53F-39B083438B3B}"/>
              </a:ext>
            </a:extLst>
          </p:cNvPr>
          <p:cNvSpPr/>
          <p:nvPr/>
        </p:nvSpPr>
        <p:spPr>
          <a:xfrm>
            <a:off x="8992164" y="3425864"/>
            <a:ext cx="2138916" cy="75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Modal, Local &amp; Other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91A42C-C5B3-4C0A-A5F7-9EFE693BCB7C}"/>
              </a:ext>
            </a:extLst>
          </p:cNvPr>
          <p:cNvSpPr/>
          <p:nvPr/>
        </p:nvSpPr>
        <p:spPr>
          <a:xfrm>
            <a:off x="8992164" y="2624196"/>
            <a:ext cx="2138916" cy="75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Preservation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ED66AF-B8F7-4282-B1C9-485A73973A7F}"/>
              </a:ext>
            </a:extLst>
          </p:cNvPr>
          <p:cNvSpPr/>
          <p:nvPr/>
        </p:nvSpPr>
        <p:spPr>
          <a:xfrm>
            <a:off x="8992164" y="1822528"/>
            <a:ext cx="2138916" cy="75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      T-WORKS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5703164-CDA0-4C08-9116-E1988129C7B2}"/>
              </a:ext>
            </a:extLst>
          </p:cNvPr>
          <p:cNvSpPr/>
          <p:nvPr/>
        </p:nvSpPr>
        <p:spPr>
          <a:xfrm>
            <a:off x="8992164" y="1020860"/>
            <a:ext cx="2138916" cy="75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Improvements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7001CF-399F-4602-AE49-A19DED59828A}"/>
              </a:ext>
            </a:extLst>
          </p:cNvPr>
          <p:cNvSpPr txBox="1"/>
          <p:nvPr/>
        </p:nvSpPr>
        <p:spPr>
          <a:xfrm>
            <a:off x="7544678" y="1143970"/>
            <a:ext cx="15361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$2.4B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AAB84-FFBA-4790-8A58-3826A6446BCA}"/>
              </a:ext>
            </a:extLst>
          </p:cNvPr>
          <p:cNvSpPr txBox="1"/>
          <p:nvPr/>
        </p:nvSpPr>
        <p:spPr>
          <a:xfrm>
            <a:off x="4071747" y="1926564"/>
            <a:ext cx="1532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$600M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A27848-51E3-43C1-BCDA-80FB02E8D787}"/>
              </a:ext>
            </a:extLst>
          </p:cNvPr>
          <p:cNvSpPr txBox="1"/>
          <p:nvPr/>
        </p:nvSpPr>
        <p:spPr>
          <a:xfrm>
            <a:off x="649395" y="3589738"/>
            <a:ext cx="1532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$2.2B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0F2F61-7032-412A-B1A2-FA95FB9F3E25}"/>
              </a:ext>
            </a:extLst>
          </p:cNvPr>
          <p:cNvSpPr txBox="1"/>
          <p:nvPr/>
        </p:nvSpPr>
        <p:spPr>
          <a:xfrm>
            <a:off x="649395" y="4473104"/>
            <a:ext cx="15321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$3.2B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AA5FBD2-F724-4F64-8F1C-68E07D37541C}"/>
              </a:ext>
            </a:extLst>
          </p:cNvPr>
          <p:cNvSpPr/>
          <p:nvPr/>
        </p:nvSpPr>
        <p:spPr>
          <a:xfrm>
            <a:off x="5596280" y="4227532"/>
            <a:ext cx="2138916" cy="7549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Operations &amp; Maintenance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116E7EC-5E89-42A3-879E-CD2A5AD6376E}"/>
              </a:ext>
            </a:extLst>
          </p:cNvPr>
          <p:cNvSpPr/>
          <p:nvPr/>
        </p:nvSpPr>
        <p:spPr>
          <a:xfrm>
            <a:off x="5596280" y="3425864"/>
            <a:ext cx="2138916" cy="7549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Modal, Local &amp; Other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09B4338-CCE9-475A-B271-96ED9AFF9054}"/>
              </a:ext>
            </a:extLst>
          </p:cNvPr>
          <p:cNvSpPr/>
          <p:nvPr/>
        </p:nvSpPr>
        <p:spPr>
          <a:xfrm>
            <a:off x="5596280" y="2624196"/>
            <a:ext cx="2138916" cy="7549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Preservation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A5AEF5F-5F41-4A4D-A47F-1B3B289C3D9A}"/>
              </a:ext>
            </a:extLst>
          </p:cNvPr>
          <p:cNvSpPr/>
          <p:nvPr/>
        </p:nvSpPr>
        <p:spPr>
          <a:xfrm>
            <a:off x="5596280" y="1822528"/>
            <a:ext cx="2138916" cy="7549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            T-WORKS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3B5FFCF-5286-4CF0-8595-06B865719182}"/>
              </a:ext>
            </a:extLst>
          </p:cNvPr>
          <p:cNvSpPr/>
          <p:nvPr/>
        </p:nvSpPr>
        <p:spPr>
          <a:xfrm>
            <a:off x="2115884" y="4242526"/>
            <a:ext cx="2138916" cy="7549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Operations &amp; Maintenance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8CFECD7-C3C5-4F1E-ACFD-110AFCAE23BD}"/>
              </a:ext>
            </a:extLst>
          </p:cNvPr>
          <p:cNvSpPr/>
          <p:nvPr/>
        </p:nvSpPr>
        <p:spPr>
          <a:xfrm>
            <a:off x="2115884" y="3440858"/>
            <a:ext cx="2138916" cy="7549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Modal, Local &amp; Other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BC9EB98-B997-4F11-945D-9E58C4977BCB}"/>
              </a:ext>
            </a:extLst>
          </p:cNvPr>
          <p:cNvSpPr/>
          <p:nvPr/>
        </p:nvSpPr>
        <p:spPr>
          <a:xfrm>
            <a:off x="2115884" y="2639190"/>
            <a:ext cx="2138916" cy="7549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Preservation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BAC21D-A03D-429A-BF3D-844B963718BA}"/>
              </a:ext>
            </a:extLst>
          </p:cNvPr>
          <p:cNvSpPr txBox="1"/>
          <p:nvPr/>
        </p:nvSpPr>
        <p:spPr>
          <a:xfrm>
            <a:off x="2417246" y="2104366"/>
            <a:ext cx="153619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$11.3B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441117-9B5B-4DE4-9739-EA382A070AA6}"/>
              </a:ext>
            </a:extLst>
          </p:cNvPr>
          <p:cNvSpPr txBox="1"/>
          <p:nvPr/>
        </p:nvSpPr>
        <p:spPr>
          <a:xfrm>
            <a:off x="5892618" y="1313333"/>
            <a:ext cx="153619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$11.9B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24FF1E-9002-4BCD-ADC1-823C2E6418DA}"/>
              </a:ext>
            </a:extLst>
          </p:cNvPr>
          <p:cNvSpPr txBox="1"/>
          <p:nvPr/>
        </p:nvSpPr>
        <p:spPr>
          <a:xfrm>
            <a:off x="9293526" y="521153"/>
            <a:ext cx="153619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$13.3B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2E4603-BE72-4F3C-B5FE-B19B30677A8F}"/>
              </a:ext>
            </a:extLst>
          </p:cNvPr>
          <p:cNvSpPr txBox="1"/>
          <p:nvPr/>
        </p:nvSpPr>
        <p:spPr>
          <a:xfrm>
            <a:off x="583741" y="2824088"/>
            <a:ext cx="1532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$5.9B</a:t>
            </a:r>
          </a:p>
        </p:txBody>
      </p:sp>
    </p:spTree>
    <p:extLst>
      <p:ext uri="{BB962C8B-B14F-4D97-AF65-F5344CB8AC3E}">
        <p14:creationId xmlns:p14="http://schemas.microsoft.com/office/powerpoint/2010/main" val="754722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Medium"/>
              </a:rPr>
              <a:t>Gap/Surplus for Scenarios by Transfer Amount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6E6CC4C-82A9-4A68-BC0A-BD8BFCF2DA3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1460" y="1332620"/>
          <a:ext cx="11060573" cy="40233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20453">
                  <a:extLst>
                    <a:ext uri="{9D8B030D-6E8A-4147-A177-3AD203B41FA5}">
                      <a16:colId xmlns:a16="http://schemas.microsoft.com/office/drawing/2014/main" val="185476071"/>
                    </a:ext>
                  </a:extLst>
                </a:gridCol>
                <a:gridCol w="2795326">
                  <a:extLst>
                    <a:ext uri="{9D8B030D-6E8A-4147-A177-3AD203B41FA5}">
                      <a16:colId xmlns:a16="http://schemas.microsoft.com/office/drawing/2014/main" val="1620458719"/>
                    </a:ext>
                  </a:extLst>
                </a:gridCol>
                <a:gridCol w="2713169">
                  <a:extLst>
                    <a:ext uri="{9D8B030D-6E8A-4147-A177-3AD203B41FA5}">
                      <a16:colId xmlns:a16="http://schemas.microsoft.com/office/drawing/2014/main" val="3916426933"/>
                    </a:ext>
                  </a:extLst>
                </a:gridCol>
                <a:gridCol w="2731625">
                  <a:extLst>
                    <a:ext uri="{9D8B030D-6E8A-4147-A177-3AD203B41FA5}">
                      <a16:colId xmlns:a16="http://schemas.microsoft.com/office/drawing/2014/main" val="4096869225"/>
                    </a:ext>
                  </a:extLst>
                </a:gridCol>
              </a:tblGrid>
              <a:tr h="8978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Revenue required for  FY 2021 to 2030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Ending Balance with Routine Transfers ($105M)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Ending Balance with $506.5 M transfers annually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625280"/>
                  </a:ext>
                </a:extLst>
              </a:tr>
              <a:tr h="804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Preserve, Operate &amp; Maintain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$11.3 Billion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$1.6 billion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-$2.4 billion</a:t>
                      </a:r>
                    </a:p>
                    <a:p>
                      <a:endParaRPr lang="en-US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434811"/>
                  </a:ext>
                </a:extLst>
              </a:tr>
              <a:tr h="763883">
                <a:tc>
                  <a:txBody>
                    <a:bodyPr/>
                    <a:lstStyle/>
                    <a:p>
                      <a:r>
                        <a:rPr lang="en-US" sz="2400" b="1" dirty="0"/>
                        <a:t>Finish T-WORKS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$11.9 Billion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$1.0 billion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-$3.0 billion</a:t>
                      </a:r>
                    </a:p>
                    <a:p>
                      <a:endParaRPr lang="en-US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5025098"/>
                  </a:ext>
                </a:extLst>
              </a:tr>
              <a:tr h="763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New Improvements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$13.3 Billion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-$0.4 billion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-$4.9 billion</a:t>
                      </a:r>
                    </a:p>
                    <a:p>
                      <a:endParaRPr lang="en-US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209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60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C347-8798-473A-864D-0B59C255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84" y="1242622"/>
            <a:ext cx="10656215" cy="5195885"/>
          </a:xfrm>
        </p:spPr>
        <p:txBody>
          <a:bodyPr/>
          <a:lstStyle/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51A03A-5BAE-4B87-89DB-7BCA59706F72}"/>
              </a:ext>
            </a:extLst>
          </p:cNvPr>
          <p:cNvSpPr/>
          <p:nvPr/>
        </p:nvSpPr>
        <p:spPr>
          <a:xfrm>
            <a:off x="0" y="0"/>
            <a:ext cx="12192000" cy="1104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AB7E5-00A7-43AC-9511-0C61635B26F6}"/>
              </a:ext>
            </a:extLst>
          </p:cNvPr>
          <p:cNvSpPr/>
          <p:nvPr/>
        </p:nvSpPr>
        <p:spPr>
          <a:xfrm>
            <a:off x="0" y="230188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52B40-3784-4C7A-8FFC-26D1D567F974}"/>
              </a:ext>
            </a:extLst>
          </p:cNvPr>
          <p:cNvSpPr/>
          <p:nvPr/>
        </p:nvSpPr>
        <p:spPr>
          <a:xfrm>
            <a:off x="0" y="576262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685A1C2-51A4-4F00-91F5-1B64542D70C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70100"/>
            <a:ext cx="10515600" cy="99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prstClr val="black"/>
                </a:solidFill>
                <a:cs typeface="Arial"/>
                <a:sym typeface="Arial"/>
              </a:rPr>
              <a:t>	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378606-304D-40F2-BC67-B9C2D84350CE}"/>
              </a:ext>
            </a:extLst>
          </p:cNvPr>
          <p:cNvSpPr txBox="1"/>
          <p:nvPr/>
        </p:nvSpPr>
        <p:spPr>
          <a:xfrm>
            <a:off x="571500" y="195532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cs typeface="Arial"/>
                <a:sym typeface="Arial"/>
              </a:rPr>
              <a:t>	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913137-A7D5-4B13-932B-E144AD44F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3" y="1242622"/>
            <a:ext cx="10284644" cy="519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327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B03E3-7246-4791-B09E-D9EA72D6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365125"/>
            <a:ext cx="99441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Positive Momentum from last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821E1-D605-49A2-BD5C-B56D1CA49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25" y="1690688"/>
            <a:ext cx="10248900" cy="3802063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Addition $60M was added back towards the $600M worth of modernization/expansion projects currently on hold.  Eliminating two of the projects that were previously on hold under T-WORKS.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Federal Fund Exchange Program rate adjustment went back to the former 90-10 split.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Federal Government discussions on incentives for rural America.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Trump focus on Transportation Funding.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6C2F1-9BA6-43B8-9740-AE59F475B512}"/>
              </a:ext>
            </a:extLst>
          </p:cNvPr>
          <p:cNvSpPr/>
          <p:nvPr/>
        </p:nvSpPr>
        <p:spPr>
          <a:xfrm>
            <a:off x="0" y="0"/>
            <a:ext cx="139065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26FC8-8C51-44C8-A42A-8731A04A3DE1}"/>
              </a:ext>
            </a:extLst>
          </p:cNvPr>
          <p:cNvSpPr/>
          <p:nvPr/>
        </p:nvSpPr>
        <p:spPr>
          <a:xfrm>
            <a:off x="266700" y="0"/>
            <a:ext cx="28575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1B53F2-924C-48DD-97D9-155037374F5D}"/>
              </a:ext>
            </a:extLst>
          </p:cNvPr>
          <p:cNvSpPr/>
          <p:nvPr/>
        </p:nvSpPr>
        <p:spPr>
          <a:xfrm>
            <a:off x="838200" y="0"/>
            <a:ext cx="28575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73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C347-8798-473A-864D-0B59C255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70" y="9194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Current Efforts &amp; How Can You Get Involved: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8498-607A-4731-AA13-A691EF97F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469"/>
            <a:ext cx="10515600" cy="365112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Educational Awareness.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Both public and legislators.  </a:t>
            </a:r>
          </a:p>
          <a:p>
            <a:r>
              <a:rPr lang="en-US" dirty="0">
                <a:solidFill>
                  <a:srgbClr val="002060"/>
                </a:solidFill>
              </a:rPr>
              <a:t>Let your elected officials know the importance of transportation.  </a:t>
            </a:r>
          </a:p>
          <a:p>
            <a:r>
              <a:rPr lang="en-US" dirty="0">
                <a:solidFill>
                  <a:srgbClr val="002060"/>
                </a:solidFill>
              </a:rPr>
              <a:t>Attend Task Force Meetings.</a:t>
            </a:r>
          </a:p>
          <a:p>
            <a:r>
              <a:rPr lang="en-US" dirty="0">
                <a:solidFill>
                  <a:srgbClr val="002060"/>
                </a:solidFill>
              </a:rPr>
              <a:t>2019 Legislative Session – Pass a Comprehensive Transportation Plan.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Funding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Length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Maintenance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Modernization and Expansion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All Modes (airports, public transit, rail, passenger rail, bicycle/pedestrian paths etc.)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51A03A-5BAE-4B87-89DB-7BCA59706F72}"/>
              </a:ext>
            </a:extLst>
          </p:cNvPr>
          <p:cNvSpPr/>
          <p:nvPr/>
        </p:nvSpPr>
        <p:spPr>
          <a:xfrm>
            <a:off x="0" y="0"/>
            <a:ext cx="12192000" cy="1104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AB7E5-00A7-43AC-9511-0C61635B26F6}"/>
              </a:ext>
            </a:extLst>
          </p:cNvPr>
          <p:cNvSpPr/>
          <p:nvPr/>
        </p:nvSpPr>
        <p:spPr>
          <a:xfrm>
            <a:off x="0" y="230188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52B40-3784-4C7A-8FFC-26D1D567F974}"/>
              </a:ext>
            </a:extLst>
          </p:cNvPr>
          <p:cNvSpPr/>
          <p:nvPr/>
        </p:nvSpPr>
        <p:spPr>
          <a:xfrm>
            <a:off x="0" y="576262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3BD68D-61A4-4B30-98A3-C4F19030F884}"/>
              </a:ext>
            </a:extLst>
          </p:cNvPr>
          <p:cNvSpPr/>
          <p:nvPr/>
        </p:nvSpPr>
        <p:spPr>
          <a:xfrm>
            <a:off x="0" y="5729288"/>
            <a:ext cx="12192000" cy="1104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A7EFD5-590F-41CF-8929-A8B5FBE53200}"/>
              </a:ext>
            </a:extLst>
          </p:cNvPr>
          <p:cNvSpPr/>
          <p:nvPr/>
        </p:nvSpPr>
        <p:spPr>
          <a:xfrm>
            <a:off x="0" y="5959476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0D1EFE-5C3F-415D-A1BA-1A01543DCE31}"/>
              </a:ext>
            </a:extLst>
          </p:cNvPr>
          <p:cNvSpPr/>
          <p:nvPr/>
        </p:nvSpPr>
        <p:spPr>
          <a:xfrm>
            <a:off x="0" y="6305550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96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8498-607A-4731-AA13-A691EF97F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93241"/>
            <a:ext cx="10515600" cy="3279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51A03A-5BAE-4B87-89DB-7BCA59706F72}"/>
              </a:ext>
            </a:extLst>
          </p:cNvPr>
          <p:cNvSpPr/>
          <p:nvPr/>
        </p:nvSpPr>
        <p:spPr>
          <a:xfrm>
            <a:off x="0" y="0"/>
            <a:ext cx="12192000" cy="1104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AB7E5-00A7-43AC-9511-0C61635B26F6}"/>
              </a:ext>
            </a:extLst>
          </p:cNvPr>
          <p:cNvSpPr/>
          <p:nvPr/>
        </p:nvSpPr>
        <p:spPr>
          <a:xfrm>
            <a:off x="0" y="230188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52B40-3784-4C7A-8FFC-26D1D567F974}"/>
              </a:ext>
            </a:extLst>
          </p:cNvPr>
          <p:cNvSpPr/>
          <p:nvPr/>
        </p:nvSpPr>
        <p:spPr>
          <a:xfrm>
            <a:off x="0" y="576262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3BD68D-61A4-4B30-98A3-C4F19030F884}"/>
              </a:ext>
            </a:extLst>
          </p:cNvPr>
          <p:cNvSpPr/>
          <p:nvPr/>
        </p:nvSpPr>
        <p:spPr>
          <a:xfrm>
            <a:off x="0" y="5729288"/>
            <a:ext cx="12192000" cy="1104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A7EFD5-590F-41CF-8929-A8B5FBE53200}"/>
              </a:ext>
            </a:extLst>
          </p:cNvPr>
          <p:cNvSpPr/>
          <p:nvPr/>
        </p:nvSpPr>
        <p:spPr>
          <a:xfrm>
            <a:off x="0" y="5959476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0D1EFE-5C3F-415D-A1BA-1A01543DCE31}"/>
              </a:ext>
            </a:extLst>
          </p:cNvPr>
          <p:cNvSpPr/>
          <p:nvPr/>
        </p:nvSpPr>
        <p:spPr>
          <a:xfrm>
            <a:off x="0" y="6305550"/>
            <a:ext cx="12192000" cy="134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62C7F3-BD15-406A-A1A4-1CF09AFDCF4B}"/>
              </a:ext>
            </a:extLst>
          </p:cNvPr>
          <p:cNvSpPr txBox="1"/>
          <p:nvPr/>
        </p:nvSpPr>
        <p:spPr>
          <a:xfrm>
            <a:off x="702365" y="3743498"/>
            <a:ext cx="106514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Michael White, Executive Director				   @</a:t>
            </a:r>
            <a:r>
              <a:rPr lang="en-US" dirty="0" err="1"/>
              <a:t>KansasRoads</a:t>
            </a:r>
            <a:r>
              <a:rPr lang="en-US" dirty="0"/>
              <a:t>	</a:t>
            </a:r>
          </a:p>
          <a:p>
            <a:r>
              <a:rPr lang="en-US" dirty="0"/>
              <a:t>Kansas Contractors Association				 </a:t>
            </a:r>
          </a:p>
          <a:p>
            <a:r>
              <a:rPr lang="en-US" dirty="0">
                <a:hlinkClick r:id="rId2"/>
              </a:rPr>
              <a:t>www.kansascontractors.org</a:t>
            </a:r>
            <a:r>
              <a:rPr lang="en-US" dirty="0"/>
              <a:t>					    @</a:t>
            </a:r>
            <a:r>
              <a:rPr lang="en-US" dirty="0" err="1"/>
              <a:t>KansasRoads</a:t>
            </a:r>
            <a:endParaRPr lang="en-US" dirty="0"/>
          </a:p>
          <a:p>
            <a:r>
              <a:rPr lang="en-US" dirty="0"/>
              <a:t>							  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45116C-FB91-4B0C-9102-395B3F2DA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64152" y="4170279"/>
            <a:ext cx="555174" cy="450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5D8B3D-CF50-4992-9EDA-3819677EE8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10" r="50000"/>
          <a:stretch/>
        </p:blipFill>
        <p:spPr>
          <a:xfrm>
            <a:off x="6564152" y="4670891"/>
            <a:ext cx="675861" cy="8606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EBF2C6-D826-4CFB-A52A-067A490A3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34" y="1755157"/>
            <a:ext cx="2971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7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3DCAA9-0CC9-4F89-B417-58688B94E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00" y="1825625"/>
            <a:ext cx="8623199" cy="4351338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CB279FC-40D1-410F-98C5-F4DB271BF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Kansans Understand The Importance of Transportation </a:t>
            </a:r>
          </a:p>
        </p:txBody>
      </p:sp>
    </p:spTree>
    <p:extLst>
      <p:ext uri="{BB962C8B-B14F-4D97-AF65-F5344CB8AC3E}">
        <p14:creationId xmlns:p14="http://schemas.microsoft.com/office/powerpoint/2010/main" val="122608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1552DE-6F7A-4E52-9427-7781DB30E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58641"/>
            <a:ext cx="10515600" cy="4945455"/>
          </a:xfrm>
        </p:spPr>
      </p:pic>
    </p:spTree>
    <p:extLst>
      <p:ext uri="{BB962C8B-B14F-4D97-AF65-F5344CB8AC3E}">
        <p14:creationId xmlns:p14="http://schemas.microsoft.com/office/powerpoint/2010/main" val="3308626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BB0F-228C-45C4-AB49-6ACEE248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Dedicated State Highway Funds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E84D05-D5C8-413D-AD64-7C6B5519E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89" y="1484851"/>
            <a:ext cx="8707771" cy="5008024"/>
          </a:xfrm>
        </p:spPr>
      </p:pic>
    </p:spTree>
    <p:extLst>
      <p:ext uri="{BB962C8B-B14F-4D97-AF65-F5344CB8AC3E}">
        <p14:creationId xmlns:p14="http://schemas.microsoft.com/office/powerpoint/2010/main" val="2634794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9D24E8-FEF8-4377-AE1A-A5078C9A3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72" y="671119"/>
            <a:ext cx="9487256" cy="5505844"/>
          </a:xfrm>
        </p:spPr>
      </p:pic>
    </p:spTree>
    <p:extLst>
      <p:ext uri="{BB962C8B-B14F-4D97-AF65-F5344CB8AC3E}">
        <p14:creationId xmlns:p14="http://schemas.microsoft.com/office/powerpoint/2010/main" val="3663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6E3AB1-44ED-4686-B93E-8967105CF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689562"/>
            <a:ext cx="10901362" cy="5432839"/>
          </a:xfrm>
        </p:spPr>
      </p:pic>
    </p:spTree>
    <p:extLst>
      <p:ext uri="{BB962C8B-B14F-4D97-AF65-F5344CB8AC3E}">
        <p14:creationId xmlns:p14="http://schemas.microsoft.com/office/powerpoint/2010/main" val="297867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2CB11A-DE19-4614-888F-615B0E755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8808"/>
            <a:ext cx="10515600" cy="5253385"/>
          </a:xfrm>
        </p:spPr>
      </p:pic>
    </p:spTree>
    <p:extLst>
      <p:ext uri="{BB962C8B-B14F-4D97-AF65-F5344CB8AC3E}">
        <p14:creationId xmlns:p14="http://schemas.microsoft.com/office/powerpoint/2010/main" val="1047695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1008</Words>
  <Application>Microsoft Office PowerPoint</Application>
  <PresentationFormat>Widescreen</PresentationFormat>
  <Paragraphs>235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Avenir Next</vt:lpstr>
      <vt:lpstr>Avenir Next Medium</vt:lpstr>
      <vt:lpstr>Calibri</vt:lpstr>
      <vt:lpstr>Calibri Light</vt:lpstr>
      <vt:lpstr>Futura</vt:lpstr>
      <vt:lpstr>Times New Roman</vt:lpstr>
      <vt:lpstr>Office Theme</vt:lpstr>
      <vt:lpstr>Joint Legislative Transportation  Vision Task Force Michael White </vt:lpstr>
      <vt:lpstr>    The Highway System  Statewide Quick Facts: 140,000 mile of public roads, 10,000 state highways  4th largest in the nation </vt:lpstr>
      <vt:lpstr>PowerPoint Presentation</vt:lpstr>
      <vt:lpstr>Kansans Understand The Importance of Transportation </vt:lpstr>
      <vt:lpstr>PowerPoint Presentation</vt:lpstr>
      <vt:lpstr>Dedicated State Highway Funds </vt:lpstr>
      <vt:lpstr>PowerPoint Presentation</vt:lpstr>
      <vt:lpstr>PowerPoint Presentation</vt:lpstr>
      <vt:lpstr>PowerPoint Presentation</vt:lpstr>
      <vt:lpstr>Comparison to neighboring states - disbursements</vt:lpstr>
      <vt:lpstr>A History Of Advocacy</vt:lpstr>
      <vt:lpstr>Industry Approach </vt:lpstr>
      <vt:lpstr>Transportation Task Force</vt:lpstr>
      <vt:lpstr>Current Efforts</vt:lpstr>
      <vt:lpstr>Task Force Members</vt:lpstr>
      <vt:lpstr>PowerPoint Presentation</vt:lpstr>
      <vt:lpstr>Task Force Topics:</vt:lpstr>
      <vt:lpstr>We’re Over Half-Way Complete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Number of Traffic Fatalities Has Remained Mostly Steady</vt:lpstr>
      <vt:lpstr>How Kansas Compares to Other States</vt:lpstr>
      <vt:lpstr>There Are Twice as Many Traffic Fatalities in Rural Areas</vt:lpstr>
      <vt:lpstr>There is more work to do</vt:lpstr>
      <vt:lpstr>PowerPoint Presentation</vt:lpstr>
      <vt:lpstr>Gap/Surplus for Scenarios by Transfer Amount</vt:lpstr>
      <vt:lpstr>Positive Momentum from last session</vt:lpstr>
      <vt:lpstr>Current Efforts &amp; How Can You Get Involved: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Economic Lifelines Transportation Day on the Hill</dc:title>
  <dc:creator>Tara Mays</dc:creator>
  <cp:lastModifiedBy>Michael White</cp:lastModifiedBy>
  <cp:revision>66</cp:revision>
  <dcterms:created xsi:type="dcterms:W3CDTF">2017-12-18T15:52:16Z</dcterms:created>
  <dcterms:modified xsi:type="dcterms:W3CDTF">2018-10-29T16:34:12Z</dcterms:modified>
</cp:coreProperties>
</file>